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5143500" type="screen16x9"/>
  <p:notesSz cx="6858000" cy="9144000"/>
  <p:embeddedFontLst>
    <p:embeddedFont>
      <p:font typeface="Noto Sans TC" panose="02020500000000000000" charset="-120"/>
      <p:regular r:id="rId17"/>
      <p:bold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A95E9B2-4700-47CE-B39D-08DA6F9D8BDD}">
  <a:tblStyle styleId="{1A95E9B2-4700-47CE-B39D-08DA6F9D8BD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8" d="100"/>
          <a:sy n="98" d="100"/>
        </p:scale>
        <p:origin x="946" y="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e7d352d98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e7d352d98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3dfd62394b7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3dfd62394b7_0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3dfd62394b7_0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3dfd62394b7_0_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3dfd62394b7_0_1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3dfd62394b7_0_1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3e7d352d983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3e7d352d983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3eb0f834678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3eb0f834678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3dfd62394b7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3dfd62394b7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3dfd62394b7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3dfd62394b7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dfd62394b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3dfd62394b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3dfd62394b7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3dfd62394b7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3dfd62394b7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3dfd62394b7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dfd62394b7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3dfd62394b7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dfd62394b7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3dfd62394b7_0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49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 title="260409225014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67945" y="4093050"/>
            <a:ext cx="828450" cy="82845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/>
        </p:nvSpPr>
        <p:spPr>
          <a:xfrm>
            <a:off x="374723" y="4238974"/>
            <a:ext cx="1378500" cy="3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 b="1">
                <a:solidFill>
                  <a:srgbClr val="434343"/>
                </a:solidFill>
              </a:rPr>
              <a:t>Step1.</a:t>
            </a:r>
            <a:r>
              <a:rPr lang="zh-TW" sz="1200">
                <a:solidFill>
                  <a:srgbClr val="434343"/>
                </a:solidFill>
              </a:rPr>
              <a:t>填寫</a:t>
            </a:r>
            <a:endParaRPr sz="120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rgbClr val="434343"/>
                </a:solidFill>
              </a:rPr>
              <a:t>提案報名表單</a:t>
            </a:r>
            <a:endParaRPr sz="1200">
              <a:solidFill>
                <a:srgbClr val="434343"/>
              </a:solidFill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5584035" y="4230033"/>
            <a:ext cx="2348100" cy="3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 b="1">
                <a:solidFill>
                  <a:srgbClr val="434343"/>
                </a:solidFill>
              </a:rPr>
              <a:t>兩步驟填妥即完成提案申請</a:t>
            </a:r>
            <a:endParaRPr sz="1200" b="1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rgbClr val="434343"/>
                </a:solidFill>
              </a:rPr>
              <a:t>徵件辦法及附件資料請見雲端</a:t>
            </a:r>
            <a:endParaRPr sz="1200">
              <a:solidFill>
                <a:srgbClr val="434343"/>
              </a:solidFill>
            </a:endParaRPr>
          </a:p>
        </p:txBody>
      </p:sp>
      <p:pic>
        <p:nvPicPr>
          <p:cNvPr id="58" name="Google Shape;58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46868" y="4112100"/>
            <a:ext cx="828450" cy="82845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3"/>
          <p:cNvSpPr txBox="1"/>
          <p:nvPr/>
        </p:nvSpPr>
        <p:spPr>
          <a:xfrm>
            <a:off x="2675116" y="4230618"/>
            <a:ext cx="2898600" cy="3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 b="1">
                <a:solidFill>
                  <a:srgbClr val="434343"/>
                </a:solidFill>
              </a:rPr>
              <a:t>Step2.</a:t>
            </a:r>
            <a:r>
              <a:rPr lang="zh-TW" sz="1200">
                <a:solidFill>
                  <a:srgbClr val="434343"/>
                </a:solidFill>
              </a:rPr>
              <a:t>複製或下載本簡報模板</a:t>
            </a:r>
            <a:endParaRPr sz="120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rgbClr val="434343"/>
                </a:solidFill>
              </a:rPr>
              <a:t>填妥後請另存</a:t>
            </a:r>
            <a:r>
              <a:rPr lang="zh-TW" sz="1200" b="1">
                <a:solidFill>
                  <a:srgbClr val="434343"/>
                </a:solidFill>
              </a:rPr>
              <a:t>pdf檔</a:t>
            </a:r>
            <a:r>
              <a:rPr lang="zh-TW" sz="1200">
                <a:solidFill>
                  <a:srgbClr val="434343"/>
                </a:solidFill>
              </a:rPr>
              <a:t>上傳至報名表單</a:t>
            </a:r>
            <a:endParaRPr sz="1200">
              <a:solidFill>
                <a:srgbClr val="434343"/>
              </a:solidFill>
            </a:endParaRPr>
          </a:p>
        </p:txBody>
      </p:sp>
      <p:sp>
        <p:nvSpPr>
          <p:cNvPr id="60" name="Google Shape;60;p13"/>
          <p:cNvSpPr/>
          <p:nvPr/>
        </p:nvSpPr>
        <p:spPr>
          <a:xfrm rot="-5400000">
            <a:off x="2555850" y="4478700"/>
            <a:ext cx="87900" cy="76200"/>
          </a:xfrm>
          <a:prstGeom prst="triangle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13"/>
          <p:cNvSpPr/>
          <p:nvPr/>
        </p:nvSpPr>
        <p:spPr>
          <a:xfrm rot="5400000">
            <a:off x="1524814" y="4488225"/>
            <a:ext cx="87900" cy="76200"/>
          </a:xfrm>
          <a:prstGeom prst="triangle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13"/>
          <p:cNvSpPr/>
          <p:nvPr/>
        </p:nvSpPr>
        <p:spPr>
          <a:xfrm rot="5400000">
            <a:off x="7773232" y="4514025"/>
            <a:ext cx="87900" cy="76200"/>
          </a:xfrm>
          <a:prstGeom prst="triangle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63" name="Google Shape;63;p13"/>
          <p:cNvCxnSpPr/>
          <p:nvPr/>
        </p:nvCxnSpPr>
        <p:spPr>
          <a:xfrm>
            <a:off x="5394052" y="4327675"/>
            <a:ext cx="0" cy="403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2"/>
          <p:cNvSpPr txBox="1"/>
          <p:nvPr/>
        </p:nvSpPr>
        <p:spPr>
          <a:xfrm>
            <a:off x="351775" y="779600"/>
            <a:ext cx="82512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solidFill>
                  <a:schemeClr val="dk1"/>
                </a:solidFill>
              </a:rPr>
              <a:t>十、預算規劃（可增加表格項次。場地租金按投件基地依規定填入，不可增減）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147" name="Google Shape;147;p22"/>
          <p:cNvSpPr/>
          <p:nvPr/>
        </p:nvSpPr>
        <p:spPr>
          <a:xfrm>
            <a:off x="476250" y="1323150"/>
            <a:ext cx="7947300" cy="26997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D9D9D9"/>
              </a:solidFill>
              <a:highlight>
                <a:schemeClr val="lt1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D9D9D9"/>
              </a:solidFill>
              <a:highlight>
                <a:schemeClr val="lt1"/>
              </a:highlight>
            </a:endParaRPr>
          </a:p>
        </p:txBody>
      </p:sp>
      <p:pic>
        <p:nvPicPr>
          <p:cNvPr id="148" name="Google Shape;148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20300" y="3357275"/>
            <a:ext cx="1607151" cy="158685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49" name="Google Shape;149;p22"/>
          <p:cNvGraphicFramePr/>
          <p:nvPr/>
        </p:nvGraphicFramePr>
        <p:xfrm>
          <a:off x="952500" y="16192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{1A95E9B2-4700-47CE-B39D-08DA6F9D8BDD}</a:tableStyleId>
              </a:tblPr>
              <a:tblGrid>
                <a:gridCol w="639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3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5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93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13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770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0585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386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項次</a:t>
                      </a:r>
                      <a:endParaRPr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項目</a:t>
                      </a:r>
                      <a:endParaRPr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單價</a:t>
                      </a:r>
                      <a:endParaRPr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數量</a:t>
                      </a:r>
                      <a:endParaRPr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單位</a:t>
                      </a:r>
                      <a:endParaRPr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預算總金額</a:t>
                      </a:r>
                      <a:endParaRPr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備註</a:t>
                      </a:r>
                      <a:endParaRPr/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86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1</a:t>
                      </a:r>
                      <a:endParaRPr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場地租金</a:t>
                      </a:r>
                      <a:endParaRPr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1</a:t>
                      </a:r>
                      <a:endParaRPr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處</a:t>
                      </a:r>
                      <a:endParaRPr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>
                          <a:solidFill>
                            <a:schemeClr val="dk1"/>
                          </a:solidFill>
                        </a:rPr>
                        <a:t>請見附註一</a:t>
                      </a:r>
                      <a:endParaRPr/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0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2</a:t>
                      </a:r>
                      <a:endParaRPr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設計費</a:t>
                      </a:r>
                      <a:endParaRPr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1</a:t>
                      </a:r>
                      <a:endParaRPr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式</a:t>
                      </a:r>
                      <a:endParaRPr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不得高於補助金額10%</a:t>
                      </a:r>
                      <a:endParaRPr/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80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3</a:t>
                      </a:r>
                      <a:endParaRPr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50" name="Google Shape;150;p22"/>
          <p:cNvSpPr txBox="1"/>
          <p:nvPr/>
        </p:nvSpPr>
        <p:spPr>
          <a:xfrm>
            <a:off x="476250" y="4069673"/>
            <a:ext cx="85116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 b="1">
                <a:solidFill>
                  <a:schemeClr val="dk1"/>
                </a:solidFill>
              </a:rPr>
              <a:t>附註</a:t>
            </a:r>
            <a:r>
              <a:rPr lang="zh-TW" sz="1200">
                <a:solidFill>
                  <a:schemeClr val="dk1"/>
                </a:solidFill>
              </a:rPr>
              <a:t>：各場地租金費用規範（新臺幣）</a:t>
            </a: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chemeClr val="dk1"/>
                </a:solidFill>
              </a:rPr>
              <a:t>實驗木場 $0元｜昭和十八、木更MUGN、起風、永昌行、口袋派對會所 $20,000元 </a:t>
            </a: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chemeClr val="dk1"/>
                </a:solidFill>
              </a:rPr>
              <a:t>長榮街區（明月 二、睦嶋咖啡、摩恩咖啡、腦子布、兩盞燈食試所）$40,000元（五間店均分）</a:t>
            </a:r>
            <a:endParaRPr sz="12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p23" title="資產 3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2"/>
            <a:ext cx="9143997" cy="5143510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3"/>
          <p:cNvSpPr txBox="1"/>
          <p:nvPr/>
        </p:nvSpPr>
        <p:spPr>
          <a:xfrm>
            <a:off x="351775" y="779600"/>
            <a:ext cx="84177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solidFill>
                  <a:schemeClr val="dk1"/>
                </a:solidFill>
              </a:rPr>
              <a:t>十一、期程規劃（表格內為參考，可依規劃增減內容，紅字為重要日期提醒）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157" name="Google Shape;157;p23"/>
          <p:cNvSpPr/>
          <p:nvPr/>
        </p:nvSpPr>
        <p:spPr>
          <a:xfrm>
            <a:off x="476250" y="1323150"/>
            <a:ext cx="7947300" cy="35103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D9D9D9"/>
              </a:solidFill>
              <a:highlight>
                <a:schemeClr val="lt1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D9D9D9"/>
              </a:solidFill>
              <a:highlight>
                <a:schemeClr val="lt1"/>
              </a:highlight>
            </a:endParaRPr>
          </a:p>
        </p:txBody>
      </p:sp>
      <p:graphicFrame>
        <p:nvGraphicFramePr>
          <p:cNvPr id="158" name="Google Shape;158;p23"/>
          <p:cNvGraphicFramePr/>
          <p:nvPr/>
        </p:nvGraphicFramePr>
        <p:xfrm>
          <a:off x="651000" y="138680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{1A95E9B2-4700-47CE-B39D-08DA6F9D8BDD}</a:tableStyleId>
              </a:tblPr>
              <a:tblGrid>
                <a:gridCol w="108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3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44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44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53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29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85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324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工項</a:t>
                      </a:r>
                      <a:endParaRPr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200"/>
                        <a:t>自</a:t>
                      </a:r>
                      <a:r>
                        <a:rPr lang="zh-TW" sz="1200">
                          <a:solidFill>
                            <a:schemeClr val="dk1"/>
                          </a:solidFill>
                        </a:rPr>
                        <a:t>簽約日起</a:t>
                      </a:r>
                      <a:endParaRPr sz="1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7月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8月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9月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10月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11月</a:t>
                      </a:r>
                      <a:endParaRPr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800"/>
                        <a:t>11/1-11/15 展覽期間</a:t>
                      </a:r>
                      <a:endParaRPr sz="80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800"/>
                        <a:t>11/9-11/13 藝術導讀</a:t>
                      </a:r>
                      <a:endParaRPr sz="800"/>
                    </a:p>
                  </a:txBody>
                  <a:tcPr marL="91425" marR="91425" marT="91425" marB="91425">
                    <a:solidFill>
                      <a:srgbClr val="DD7E6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說明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26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田調規劃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26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展品製作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26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展場規劃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26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計畫宣傳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57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進撤場及</a:t>
                      </a:r>
                      <a:endParaRPr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展覽期間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zh-TW" sz="1200">
                          <a:solidFill>
                            <a:schemeClr val="dk1"/>
                          </a:solidFill>
                          <a:latin typeface="Noto Sans TC"/>
                          <a:ea typeface="Noto Sans TC"/>
                          <a:cs typeface="Noto Sans TC"/>
                          <a:sym typeface="Noto Sans TC"/>
                        </a:rPr>
                        <a:t>10/25（日）需布展完成</a:t>
                      </a:r>
                      <a:endParaRPr sz="1200">
                        <a:highlight>
                          <a:srgbClr val="FFFF00"/>
                        </a:highlight>
                      </a:endParaRPr>
                    </a:p>
                  </a:txBody>
                  <a:tcPr marL="91425" marR="91425" marT="91425" marB="91425">
                    <a:solidFill>
                      <a:srgbClr val="DD7E6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zh-TW" sz="1200">
                          <a:solidFill>
                            <a:schemeClr val="dk1"/>
                          </a:solidFill>
                          <a:latin typeface="Noto Sans TC"/>
                          <a:ea typeface="Noto Sans TC"/>
                          <a:cs typeface="Noto Sans TC"/>
                          <a:sym typeface="Noto Sans TC"/>
                        </a:rPr>
                        <a:t>11/20（五）需撤場完畢</a:t>
                      </a:r>
                      <a:endParaRPr sz="1200">
                        <a:highlight>
                          <a:srgbClr val="FFFF00"/>
                        </a:highlight>
                      </a:endParaRPr>
                    </a:p>
                  </a:txBody>
                  <a:tcPr marL="91425" marR="91425" marT="91425" marB="91425">
                    <a:solidFill>
                      <a:srgbClr val="DD7E6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26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成果結案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zh-TW" sz="1200">
                          <a:solidFill>
                            <a:schemeClr val="dk1"/>
                          </a:solidFill>
                          <a:latin typeface="Noto Sans TC"/>
                          <a:ea typeface="Noto Sans TC"/>
                          <a:cs typeface="Noto Sans TC"/>
                          <a:sym typeface="Noto Sans TC"/>
                        </a:rPr>
                        <a:t>11/25（三）繳交成果報告</a:t>
                      </a:r>
                      <a:endParaRPr/>
                    </a:p>
                  </a:txBody>
                  <a:tcPr marL="91425" marR="91425" marT="91425" marB="91425">
                    <a:solidFill>
                      <a:srgbClr val="DD7E6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159" name="Google Shape;159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20300" y="3357275"/>
            <a:ext cx="1607151" cy="1586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24" title="資產 3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2"/>
            <a:ext cx="9143997" cy="5143510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4"/>
          <p:cNvSpPr txBox="1"/>
          <p:nvPr/>
        </p:nvSpPr>
        <p:spPr>
          <a:xfrm>
            <a:off x="351775" y="779600"/>
            <a:ext cx="82512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solidFill>
                  <a:schemeClr val="dk1"/>
                </a:solidFill>
              </a:rPr>
              <a:t>十二、強化提案補充，或創意合作之行銷宣傳擴大延伸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166" name="Google Shape;166;p24"/>
          <p:cNvSpPr/>
          <p:nvPr/>
        </p:nvSpPr>
        <p:spPr>
          <a:xfrm>
            <a:off x="476250" y="1323150"/>
            <a:ext cx="7947300" cy="35103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>
                <a:solidFill>
                  <a:srgbClr val="D9D9D9"/>
                </a:solidFill>
              </a:rPr>
              <a:t>不限照片張數及字數、不限形式</a:t>
            </a:r>
            <a:endParaRPr>
              <a:solidFill>
                <a:srgbClr val="D9D9D9"/>
              </a:solidFill>
              <a:highlight>
                <a:schemeClr val="lt1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D9D9D9"/>
              </a:solidFill>
              <a:highlight>
                <a:schemeClr val="lt1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D9D9D9"/>
              </a:solidFill>
              <a:highlight>
                <a:schemeClr val="lt1"/>
              </a:highlight>
            </a:endParaRPr>
          </a:p>
        </p:txBody>
      </p:sp>
      <p:pic>
        <p:nvPicPr>
          <p:cNvPr id="167" name="Google Shape;167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20300" y="3357275"/>
            <a:ext cx="1607151" cy="1586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5"/>
          <p:cNvSpPr txBox="1"/>
          <p:nvPr/>
        </p:nvSpPr>
        <p:spPr>
          <a:xfrm>
            <a:off x="1232257" y="727825"/>
            <a:ext cx="27585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solidFill>
                  <a:schemeClr val="dk1"/>
                </a:solidFill>
              </a:rPr>
              <a:t>申請者身分證正反面照片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173" name="Google Shape;173;p25"/>
          <p:cNvSpPr/>
          <p:nvPr/>
        </p:nvSpPr>
        <p:spPr>
          <a:xfrm>
            <a:off x="872100" y="1188552"/>
            <a:ext cx="3478800" cy="1782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rgbClr val="D9D9D9"/>
                </a:solidFill>
              </a:rPr>
              <a:t>正面</a:t>
            </a:r>
            <a:endParaRPr>
              <a:solidFill>
                <a:srgbClr val="D9D9D9"/>
              </a:solidFill>
              <a:highlight>
                <a:schemeClr val="lt1"/>
              </a:highlight>
            </a:endParaRPr>
          </a:p>
        </p:txBody>
      </p:sp>
      <p:sp>
        <p:nvSpPr>
          <p:cNvPr id="174" name="Google Shape;174;p25"/>
          <p:cNvSpPr/>
          <p:nvPr/>
        </p:nvSpPr>
        <p:spPr>
          <a:xfrm>
            <a:off x="872100" y="3132050"/>
            <a:ext cx="3478800" cy="1782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>
                <a:solidFill>
                  <a:srgbClr val="D9D9D9"/>
                </a:solidFill>
              </a:rPr>
              <a:t>反面</a:t>
            </a:r>
            <a:endParaRPr>
              <a:solidFill>
                <a:srgbClr val="D9D9D9"/>
              </a:solidFill>
              <a:highlight>
                <a:schemeClr val="lt1"/>
              </a:highlight>
            </a:endParaRPr>
          </a:p>
        </p:txBody>
      </p:sp>
      <p:sp>
        <p:nvSpPr>
          <p:cNvPr id="175" name="Google Shape;175;p25"/>
          <p:cNvSpPr txBox="1"/>
          <p:nvPr/>
        </p:nvSpPr>
        <p:spPr>
          <a:xfrm>
            <a:off x="5339590" y="728538"/>
            <a:ext cx="27585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solidFill>
                  <a:schemeClr val="dk1"/>
                </a:solidFill>
              </a:rPr>
              <a:t>補助款撥付帳戶資訊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176" name="Google Shape;176;p25"/>
          <p:cNvSpPr/>
          <p:nvPr/>
        </p:nvSpPr>
        <p:spPr>
          <a:xfrm>
            <a:off x="4793075" y="1188550"/>
            <a:ext cx="3478800" cy="2154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rgbClr val="D9D9D9"/>
                </a:solidFill>
              </a:rPr>
              <a:t>存簿封面</a:t>
            </a:r>
            <a:endParaRPr>
              <a:solidFill>
                <a:srgbClr val="D9D9D9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rgbClr val="D9D9D9"/>
                </a:solidFill>
              </a:rPr>
              <a:t>為維護您的權益，請確保清晰</a:t>
            </a:r>
            <a:endParaRPr>
              <a:solidFill>
                <a:srgbClr val="D9D9D9"/>
              </a:solidFill>
            </a:endParaRPr>
          </a:p>
        </p:txBody>
      </p:sp>
      <p:sp>
        <p:nvSpPr>
          <p:cNvPr id="177" name="Google Shape;177;p25"/>
          <p:cNvSpPr/>
          <p:nvPr/>
        </p:nvSpPr>
        <p:spPr>
          <a:xfrm>
            <a:off x="4793075" y="3499250"/>
            <a:ext cx="3478800" cy="14157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rgbClr val="D9D9D9"/>
                </a:solidFill>
              </a:rPr>
              <a:t>補助款撥付帳戶文字（需有戶名）</a:t>
            </a:r>
            <a:endParaRPr>
              <a:solidFill>
                <a:srgbClr val="D9D9D9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rgbClr val="D9D9D9"/>
                </a:solidFill>
              </a:rPr>
              <a:t>為維護您的權益，請確實填寫</a:t>
            </a:r>
            <a:endParaRPr>
              <a:solidFill>
                <a:srgbClr val="D9D9D9"/>
              </a:solidFill>
            </a:endParaRPr>
          </a:p>
        </p:txBody>
      </p:sp>
      <p:sp>
        <p:nvSpPr>
          <p:cNvPr id="178" name="Google Shape;178;p25"/>
          <p:cNvSpPr txBox="1"/>
          <p:nvPr/>
        </p:nvSpPr>
        <p:spPr>
          <a:xfrm>
            <a:off x="198950" y="1469275"/>
            <a:ext cx="416700" cy="29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chemeClr val="dk1"/>
                </a:solidFill>
                <a:highlight>
                  <a:schemeClr val="accent6"/>
                </a:highlight>
              </a:rPr>
              <a:t>申</a:t>
            </a:r>
            <a:endParaRPr>
              <a:solidFill>
                <a:schemeClr val="dk1"/>
              </a:solidFill>
              <a:highlight>
                <a:schemeClr val="accent6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chemeClr val="dk1"/>
                </a:solidFill>
                <a:highlight>
                  <a:schemeClr val="accent6"/>
                </a:highlight>
              </a:rPr>
              <a:t>請</a:t>
            </a:r>
            <a:endParaRPr>
              <a:solidFill>
                <a:schemeClr val="dk1"/>
              </a:solidFill>
              <a:highlight>
                <a:schemeClr val="accent6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chemeClr val="dk1"/>
                </a:solidFill>
                <a:highlight>
                  <a:schemeClr val="accent6"/>
                </a:highlight>
              </a:rPr>
              <a:t>單</a:t>
            </a:r>
            <a:endParaRPr>
              <a:solidFill>
                <a:schemeClr val="dk1"/>
              </a:solidFill>
              <a:highlight>
                <a:schemeClr val="accent6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chemeClr val="dk1"/>
                </a:solidFill>
                <a:highlight>
                  <a:schemeClr val="accent6"/>
                </a:highlight>
              </a:rPr>
              <a:t>位</a:t>
            </a:r>
            <a:endParaRPr>
              <a:solidFill>
                <a:schemeClr val="dk1"/>
              </a:solidFill>
              <a:highlight>
                <a:schemeClr val="accent6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chemeClr val="dk1"/>
                </a:solidFill>
                <a:highlight>
                  <a:schemeClr val="accent6"/>
                </a:highlight>
              </a:rPr>
              <a:t>為</a:t>
            </a:r>
            <a:endParaRPr>
              <a:solidFill>
                <a:schemeClr val="dk1"/>
              </a:solidFill>
              <a:highlight>
                <a:schemeClr val="accent6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highlight>
                <a:schemeClr val="accent6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chemeClr val="dk1"/>
                </a:solidFill>
                <a:highlight>
                  <a:schemeClr val="accent6"/>
                </a:highlight>
              </a:rPr>
              <a:t>個</a:t>
            </a:r>
            <a:endParaRPr>
              <a:solidFill>
                <a:schemeClr val="dk1"/>
              </a:solidFill>
              <a:highlight>
                <a:schemeClr val="accent6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chemeClr val="dk1"/>
                </a:solidFill>
                <a:highlight>
                  <a:schemeClr val="accent6"/>
                </a:highlight>
              </a:rPr>
              <a:t>人</a:t>
            </a:r>
            <a:endParaRPr>
              <a:solidFill>
                <a:schemeClr val="dk1"/>
              </a:solidFill>
              <a:highlight>
                <a:schemeClr val="accent6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highlight>
                <a:schemeClr val="accent6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chemeClr val="dk1"/>
                </a:solidFill>
                <a:highlight>
                  <a:schemeClr val="accent6"/>
                </a:highlight>
              </a:rPr>
              <a:t>請</a:t>
            </a:r>
            <a:endParaRPr>
              <a:solidFill>
                <a:schemeClr val="dk1"/>
              </a:solidFill>
              <a:highlight>
                <a:schemeClr val="accent6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chemeClr val="dk1"/>
                </a:solidFill>
                <a:highlight>
                  <a:schemeClr val="accent6"/>
                </a:highlight>
              </a:rPr>
              <a:t>填</a:t>
            </a:r>
            <a:endParaRPr>
              <a:solidFill>
                <a:schemeClr val="dk1"/>
              </a:solidFill>
              <a:highlight>
                <a:schemeClr val="accent6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chemeClr val="dk1"/>
                </a:solidFill>
                <a:highlight>
                  <a:schemeClr val="accent6"/>
                </a:highlight>
              </a:rPr>
              <a:t>此</a:t>
            </a:r>
            <a:endParaRPr>
              <a:solidFill>
                <a:schemeClr val="dk1"/>
              </a:solidFill>
              <a:highlight>
                <a:schemeClr val="accent6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chemeClr val="dk1"/>
                </a:solidFill>
                <a:highlight>
                  <a:schemeClr val="accent6"/>
                </a:highlight>
              </a:rPr>
              <a:t>頁</a:t>
            </a:r>
            <a:endParaRPr>
              <a:highlight>
                <a:schemeClr val="accent6"/>
              </a:highlight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6"/>
          <p:cNvSpPr txBox="1"/>
          <p:nvPr/>
        </p:nvSpPr>
        <p:spPr>
          <a:xfrm>
            <a:off x="1232257" y="727825"/>
            <a:ext cx="27585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solidFill>
                  <a:schemeClr val="dk1"/>
                </a:solidFill>
              </a:rPr>
              <a:t>公司設立登記文件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184" name="Google Shape;184;p26"/>
          <p:cNvSpPr/>
          <p:nvPr/>
        </p:nvSpPr>
        <p:spPr>
          <a:xfrm>
            <a:off x="872100" y="1188548"/>
            <a:ext cx="3478800" cy="37263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rgbClr val="D9D9D9"/>
                </a:solidFill>
              </a:rPr>
              <a:t>影本證明</a:t>
            </a:r>
            <a:endParaRPr>
              <a:solidFill>
                <a:srgbClr val="D9D9D9"/>
              </a:solidFill>
              <a:highlight>
                <a:schemeClr val="lt1"/>
              </a:highlight>
            </a:endParaRPr>
          </a:p>
        </p:txBody>
      </p:sp>
      <p:sp>
        <p:nvSpPr>
          <p:cNvPr id="185" name="Google Shape;185;p26"/>
          <p:cNvSpPr txBox="1"/>
          <p:nvPr/>
        </p:nvSpPr>
        <p:spPr>
          <a:xfrm>
            <a:off x="5339590" y="728538"/>
            <a:ext cx="27585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solidFill>
                  <a:schemeClr val="dk1"/>
                </a:solidFill>
              </a:rPr>
              <a:t>補助款撥付帳戶資訊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186" name="Google Shape;186;p26"/>
          <p:cNvSpPr/>
          <p:nvPr/>
        </p:nvSpPr>
        <p:spPr>
          <a:xfrm>
            <a:off x="4793075" y="1188550"/>
            <a:ext cx="3478800" cy="2154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rgbClr val="D9D9D9"/>
                </a:solidFill>
              </a:rPr>
              <a:t>公司存簿封面</a:t>
            </a:r>
            <a:endParaRPr>
              <a:solidFill>
                <a:srgbClr val="D9D9D9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rgbClr val="D9D9D9"/>
                </a:solidFill>
              </a:rPr>
              <a:t>為維護您的權益，請確保清晰</a:t>
            </a:r>
            <a:endParaRPr>
              <a:solidFill>
                <a:srgbClr val="D9D9D9"/>
              </a:solidFill>
            </a:endParaRPr>
          </a:p>
        </p:txBody>
      </p:sp>
      <p:sp>
        <p:nvSpPr>
          <p:cNvPr id="187" name="Google Shape;187;p26"/>
          <p:cNvSpPr/>
          <p:nvPr/>
        </p:nvSpPr>
        <p:spPr>
          <a:xfrm>
            <a:off x="4793075" y="3499250"/>
            <a:ext cx="3478800" cy="14157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rgbClr val="D9D9D9"/>
                </a:solidFill>
              </a:rPr>
              <a:t>補助款撥付帳戶文字（需含公司戶名）</a:t>
            </a:r>
            <a:endParaRPr>
              <a:solidFill>
                <a:srgbClr val="D9D9D9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rgbClr val="D9D9D9"/>
                </a:solidFill>
              </a:rPr>
              <a:t>為維護您的權益，請確實填寫</a:t>
            </a:r>
            <a:endParaRPr>
              <a:solidFill>
                <a:srgbClr val="D9D9D9"/>
              </a:solidFill>
            </a:endParaRPr>
          </a:p>
        </p:txBody>
      </p:sp>
      <p:sp>
        <p:nvSpPr>
          <p:cNvPr id="188" name="Google Shape;188;p26"/>
          <p:cNvSpPr txBox="1"/>
          <p:nvPr/>
        </p:nvSpPr>
        <p:spPr>
          <a:xfrm>
            <a:off x="198950" y="1469275"/>
            <a:ext cx="416700" cy="29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chemeClr val="dk1"/>
                </a:solidFill>
                <a:highlight>
                  <a:schemeClr val="accent6"/>
                </a:highlight>
              </a:rPr>
              <a:t>申</a:t>
            </a:r>
            <a:endParaRPr>
              <a:solidFill>
                <a:schemeClr val="dk1"/>
              </a:solidFill>
              <a:highlight>
                <a:schemeClr val="accent6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chemeClr val="dk1"/>
                </a:solidFill>
                <a:highlight>
                  <a:schemeClr val="accent6"/>
                </a:highlight>
              </a:rPr>
              <a:t>請</a:t>
            </a:r>
            <a:endParaRPr>
              <a:solidFill>
                <a:schemeClr val="dk1"/>
              </a:solidFill>
              <a:highlight>
                <a:schemeClr val="accent6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chemeClr val="dk1"/>
                </a:solidFill>
                <a:highlight>
                  <a:schemeClr val="accent6"/>
                </a:highlight>
              </a:rPr>
              <a:t>單</a:t>
            </a:r>
            <a:endParaRPr>
              <a:solidFill>
                <a:schemeClr val="dk1"/>
              </a:solidFill>
              <a:highlight>
                <a:schemeClr val="accent6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chemeClr val="dk1"/>
                </a:solidFill>
                <a:highlight>
                  <a:schemeClr val="accent6"/>
                </a:highlight>
              </a:rPr>
              <a:t>位</a:t>
            </a:r>
            <a:endParaRPr>
              <a:solidFill>
                <a:schemeClr val="dk1"/>
              </a:solidFill>
              <a:highlight>
                <a:schemeClr val="accent6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chemeClr val="dk1"/>
                </a:solidFill>
                <a:highlight>
                  <a:schemeClr val="accent6"/>
                </a:highlight>
              </a:rPr>
              <a:t>為</a:t>
            </a:r>
            <a:endParaRPr>
              <a:solidFill>
                <a:schemeClr val="dk1"/>
              </a:solidFill>
              <a:highlight>
                <a:schemeClr val="accent6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highlight>
                <a:schemeClr val="accent6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chemeClr val="dk1"/>
                </a:solidFill>
                <a:highlight>
                  <a:schemeClr val="accent6"/>
                </a:highlight>
              </a:rPr>
              <a:t>公司</a:t>
            </a:r>
            <a:endParaRPr>
              <a:solidFill>
                <a:schemeClr val="dk1"/>
              </a:solidFill>
              <a:highlight>
                <a:schemeClr val="accent6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highlight>
                <a:schemeClr val="accent6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chemeClr val="dk1"/>
                </a:solidFill>
                <a:highlight>
                  <a:schemeClr val="accent6"/>
                </a:highlight>
              </a:rPr>
              <a:t>請</a:t>
            </a:r>
            <a:endParaRPr>
              <a:solidFill>
                <a:schemeClr val="dk1"/>
              </a:solidFill>
              <a:highlight>
                <a:schemeClr val="accent6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chemeClr val="dk1"/>
                </a:solidFill>
                <a:highlight>
                  <a:schemeClr val="accent6"/>
                </a:highlight>
              </a:rPr>
              <a:t>填</a:t>
            </a:r>
            <a:endParaRPr>
              <a:solidFill>
                <a:schemeClr val="dk1"/>
              </a:solidFill>
              <a:highlight>
                <a:schemeClr val="accent6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chemeClr val="dk1"/>
                </a:solidFill>
                <a:highlight>
                  <a:schemeClr val="accent6"/>
                </a:highlight>
              </a:rPr>
              <a:t>此</a:t>
            </a:r>
            <a:endParaRPr>
              <a:solidFill>
                <a:schemeClr val="dk1"/>
              </a:solidFill>
              <a:highlight>
                <a:schemeClr val="accent6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chemeClr val="dk1"/>
                </a:solidFill>
                <a:highlight>
                  <a:schemeClr val="accent6"/>
                </a:highlight>
              </a:rPr>
              <a:t>頁</a:t>
            </a:r>
            <a:endParaRPr>
              <a:highlight>
                <a:schemeClr val="accent6"/>
              </a:highligh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49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4"/>
          <p:cNvSpPr/>
          <p:nvPr/>
        </p:nvSpPr>
        <p:spPr>
          <a:xfrm>
            <a:off x="1254974" y="4306850"/>
            <a:ext cx="3261300" cy="477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rgbClr val="D9D9D9"/>
                </a:solidFill>
                <a:highlight>
                  <a:schemeClr val="lt1"/>
                </a:highlight>
              </a:rPr>
              <a:t>請與檔名單位填寫相同</a:t>
            </a:r>
            <a:endParaRPr>
              <a:highlight>
                <a:schemeClr val="lt1"/>
              </a:highlight>
            </a:endParaRPr>
          </a:p>
        </p:txBody>
      </p:sp>
      <p:sp>
        <p:nvSpPr>
          <p:cNvPr id="70" name="Google Shape;70;p14"/>
          <p:cNvSpPr txBox="1"/>
          <p:nvPr/>
        </p:nvSpPr>
        <p:spPr>
          <a:xfrm>
            <a:off x="313723" y="4364635"/>
            <a:ext cx="1036200" cy="3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rgbClr val="434343"/>
                </a:solidFill>
              </a:rPr>
              <a:t>提案單位</a:t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71" name="Google Shape;71;p14"/>
          <p:cNvSpPr/>
          <p:nvPr/>
        </p:nvSpPr>
        <p:spPr>
          <a:xfrm>
            <a:off x="5561823" y="4306850"/>
            <a:ext cx="3261300" cy="477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rgbClr val="D9D9D9"/>
                </a:solidFill>
                <a:highlight>
                  <a:schemeClr val="lt1"/>
                </a:highlight>
              </a:rPr>
              <a:t>如：繪畫 / 陶藝 / 玻璃 / 織品 / 多媒體...</a:t>
            </a:r>
            <a:endParaRPr>
              <a:solidFill>
                <a:srgbClr val="D9D9D9"/>
              </a:solidFill>
              <a:highlight>
                <a:schemeClr val="lt1"/>
              </a:highlight>
            </a:endParaRPr>
          </a:p>
        </p:txBody>
      </p:sp>
      <p:sp>
        <p:nvSpPr>
          <p:cNvPr id="72" name="Google Shape;72;p14"/>
          <p:cNvSpPr txBox="1"/>
          <p:nvPr/>
        </p:nvSpPr>
        <p:spPr>
          <a:xfrm>
            <a:off x="4620811" y="4364635"/>
            <a:ext cx="1036200" cy="3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rgbClr val="434343"/>
                </a:solidFill>
              </a:rPr>
              <a:t>創作類型</a:t>
            </a:r>
            <a:endParaRPr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5"/>
          <p:cNvSpPr/>
          <p:nvPr/>
        </p:nvSpPr>
        <p:spPr>
          <a:xfrm>
            <a:off x="418325" y="1323150"/>
            <a:ext cx="2738100" cy="30804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rgbClr val="D9D9D9"/>
                </a:solidFill>
                <a:highlight>
                  <a:schemeClr val="lt1"/>
                </a:highlight>
              </a:rPr>
              <a:t>直式照片1張</a:t>
            </a:r>
            <a:endParaRPr>
              <a:solidFill>
                <a:srgbClr val="D9D9D9"/>
              </a:solidFill>
              <a:highlight>
                <a:schemeClr val="lt1"/>
              </a:highlight>
            </a:endParaRPr>
          </a:p>
        </p:txBody>
      </p:sp>
      <p:sp>
        <p:nvSpPr>
          <p:cNvPr id="78" name="Google Shape;78;p15"/>
          <p:cNvSpPr txBox="1"/>
          <p:nvPr/>
        </p:nvSpPr>
        <p:spPr>
          <a:xfrm>
            <a:off x="351773" y="779600"/>
            <a:ext cx="28617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solidFill>
                  <a:schemeClr val="dk1"/>
                </a:solidFill>
              </a:rPr>
              <a:t>一、個人 / 團隊簡介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79" name="Google Shape;79;p15"/>
          <p:cNvSpPr/>
          <p:nvPr/>
        </p:nvSpPr>
        <p:spPr>
          <a:xfrm>
            <a:off x="3318375" y="1323150"/>
            <a:ext cx="5105100" cy="30804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rgbClr val="D9D9D9"/>
                </a:solidFill>
                <a:highlight>
                  <a:schemeClr val="lt1"/>
                </a:highlight>
              </a:rPr>
              <a:t>請以中文150-200字介紹</a:t>
            </a:r>
            <a:endParaRPr>
              <a:solidFill>
                <a:srgbClr val="D9D9D9"/>
              </a:solidFill>
              <a:highlight>
                <a:schemeClr val="lt1"/>
              </a:highlight>
            </a:endParaRPr>
          </a:p>
        </p:txBody>
      </p:sp>
      <p:pic>
        <p:nvPicPr>
          <p:cNvPr id="80" name="Google Shape;80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20300" y="3357275"/>
            <a:ext cx="1607151" cy="1586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6" title="資產 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2"/>
            <a:ext cx="9143997" cy="514351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6"/>
          <p:cNvSpPr/>
          <p:nvPr/>
        </p:nvSpPr>
        <p:spPr>
          <a:xfrm>
            <a:off x="418325" y="1323150"/>
            <a:ext cx="2738100" cy="30804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rgbClr val="D9D9D9"/>
                </a:solidFill>
                <a:highlight>
                  <a:schemeClr val="lt1"/>
                </a:highlight>
              </a:rPr>
              <a:t>直式照片1張</a:t>
            </a:r>
            <a:endParaRPr>
              <a:solidFill>
                <a:srgbClr val="D9D9D9"/>
              </a:solidFill>
              <a:highlight>
                <a:schemeClr val="lt1"/>
              </a:highlight>
            </a:endParaRPr>
          </a:p>
        </p:txBody>
      </p:sp>
      <p:sp>
        <p:nvSpPr>
          <p:cNvPr id="87" name="Google Shape;87;p16"/>
          <p:cNvSpPr txBox="1"/>
          <p:nvPr/>
        </p:nvSpPr>
        <p:spPr>
          <a:xfrm>
            <a:off x="351775" y="779600"/>
            <a:ext cx="30327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solidFill>
                  <a:schemeClr val="dk1"/>
                </a:solidFill>
              </a:rPr>
              <a:t>二、本次投件作品風格示意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88" name="Google Shape;88;p16"/>
          <p:cNvSpPr/>
          <p:nvPr/>
        </p:nvSpPr>
        <p:spPr>
          <a:xfrm>
            <a:off x="3318375" y="1323150"/>
            <a:ext cx="5105100" cy="30804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rgbClr val="D9D9D9"/>
                </a:solidFill>
                <a:highlight>
                  <a:schemeClr val="lt1"/>
                </a:highlight>
              </a:rPr>
              <a:t>橫式照片1張</a:t>
            </a:r>
            <a:endParaRPr>
              <a:solidFill>
                <a:srgbClr val="D9D9D9"/>
              </a:solidFill>
              <a:highlight>
                <a:schemeClr val="lt1"/>
              </a:highlight>
            </a:endParaRPr>
          </a:p>
        </p:txBody>
      </p:sp>
      <p:pic>
        <p:nvPicPr>
          <p:cNvPr id="89" name="Google Shape;89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20300" y="3357275"/>
            <a:ext cx="1607151" cy="1586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7" title="資產 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2"/>
            <a:ext cx="9143997" cy="514351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7"/>
          <p:cNvSpPr/>
          <p:nvPr/>
        </p:nvSpPr>
        <p:spPr>
          <a:xfrm>
            <a:off x="418325" y="1323150"/>
            <a:ext cx="2738100" cy="30804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rgbClr val="D9D9D9"/>
                </a:solidFill>
                <a:highlight>
                  <a:schemeClr val="lt1"/>
                </a:highlight>
              </a:rPr>
              <a:t>文字描述</a:t>
            </a:r>
            <a:endParaRPr>
              <a:solidFill>
                <a:srgbClr val="D9D9D9"/>
              </a:solidFill>
              <a:highlight>
                <a:schemeClr val="lt1"/>
              </a:highlight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rgbClr val="D9D9D9"/>
                </a:solidFill>
                <a:highlight>
                  <a:schemeClr val="lt1"/>
                </a:highlight>
              </a:rPr>
              <a:t>民國ＯＯＯ年-展覽名稱</a:t>
            </a:r>
            <a:endParaRPr>
              <a:solidFill>
                <a:srgbClr val="D9D9D9"/>
              </a:solidFill>
              <a:highlight>
                <a:schemeClr val="lt1"/>
              </a:highlight>
            </a:endParaRPr>
          </a:p>
        </p:txBody>
      </p:sp>
      <p:sp>
        <p:nvSpPr>
          <p:cNvPr id="96" name="Google Shape;96;p17"/>
          <p:cNvSpPr txBox="1"/>
          <p:nvPr/>
        </p:nvSpPr>
        <p:spPr>
          <a:xfrm>
            <a:off x="351775" y="779600"/>
            <a:ext cx="32757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solidFill>
                  <a:schemeClr val="dk1"/>
                </a:solidFill>
              </a:rPr>
              <a:t>三、過往展覽實績、駐村經歷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97" name="Google Shape;97;p17"/>
          <p:cNvSpPr/>
          <p:nvPr/>
        </p:nvSpPr>
        <p:spPr>
          <a:xfrm>
            <a:off x="3318375" y="1323150"/>
            <a:ext cx="5105100" cy="30804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rgbClr val="D9D9D9"/>
                </a:solidFill>
                <a:highlight>
                  <a:schemeClr val="lt1"/>
                </a:highlight>
              </a:rPr>
              <a:t>展場實績照片</a:t>
            </a:r>
            <a:endParaRPr>
              <a:highlight>
                <a:schemeClr val="lt1"/>
              </a:highlight>
            </a:endParaRPr>
          </a:p>
        </p:txBody>
      </p:sp>
      <p:pic>
        <p:nvPicPr>
          <p:cNvPr id="98" name="Google Shape;98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20300" y="3357275"/>
            <a:ext cx="1607151" cy="1586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18" title="資產 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2"/>
            <a:ext cx="9143997" cy="514351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8"/>
          <p:cNvSpPr txBox="1"/>
          <p:nvPr/>
        </p:nvSpPr>
        <p:spPr>
          <a:xfrm>
            <a:off x="351778" y="2370150"/>
            <a:ext cx="80715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solidFill>
                  <a:schemeClr val="dk1"/>
                </a:solidFill>
              </a:rPr>
              <a:t>五、提案動機（可加強描述因本次投件，如何看待嘉義藝術文化或未來展望）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105" name="Google Shape;105;p18"/>
          <p:cNvSpPr/>
          <p:nvPr/>
        </p:nvSpPr>
        <p:spPr>
          <a:xfrm>
            <a:off x="465850" y="2910200"/>
            <a:ext cx="7957500" cy="1587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rgbClr val="D9D9D9"/>
                </a:solidFill>
                <a:highlight>
                  <a:schemeClr val="lt1"/>
                </a:highlight>
              </a:rPr>
              <a:t>請以中文150-200字描述</a:t>
            </a:r>
            <a:endParaRPr>
              <a:highlight>
                <a:schemeClr val="lt1"/>
              </a:highlight>
            </a:endParaRPr>
          </a:p>
        </p:txBody>
      </p:sp>
      <p:pic>
        <p:nvPicPr>
          <p:cNvPr id="106" name="Google Shape;106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20300" y="3357275"/>
            <a:ext cx="1607151" cy="158685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8"/>
          <p:cNvSpPr txBox="1"/>
          <p:nvPr/>
        </p:nvSpPr>
        <p:spPr>
          <a:xfrm>
            <a:off x="351775" y="779600"/>
            <a:ext cx="80715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solidFill>
                  <a:schemeClr val="dk1"/>
                </a:solidFill>
              </a:rPr>
              <a:t>四、提案基地點（請將空格反黑，不可複選。多基地提案，需個別投件）</a:t>
            </a:r>
            <a:br>
              <a:rPr lang="zh-TW" sz="1800">
                <a:solidFill>
                  <a:schemeClr val="dk1"/>
                </a:solidFill>
              </a:rPr>
            </a:b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solidFill>
                  <a:schemeClr val="dk1"/>
                </a:solidFill>
              </a:rPr>
              <a:t>      實驗木場       昭和十八       木更MUGN       起風       永昌行       口袋派對</a:t>
            </a: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solidFill>
                  <a:schemeClr val="dk1"/>
                </a:solidFill>
              </a:rPr>
              <a:t>      長榮街區（腦子布、摩恩咖啡、兩盞燈食試所、睦嶋咖啡、明月 二）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108" name="Google Shape;108;p18"/>
          <p:cNvSpPr/>
          <p:nvPr/>
        </p:nvSpPr>
        <p:spPr>
          <a:xfrm>
            <a:off x="526909" y="1438883"/>
            <a:ext cx="222900" cy="222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18"/>
          <p:cNvSpPr/>
          <p:nvPr/>
        </p:nvSpPr>
        <p:spPr>
          <a:xfrm>
            <a:off x="526909" y="1844608"/>
            <a:ext cx="222900" cy="222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18"/>
          <p:cNvSpPr/>
          <p:nvPr/>
        </p:nvSpPr>
        <p:spPr>
          <a:xfrm>
            <a:off x="1904537" y="1438883"/>
            <a:ext cx="222900" cy="222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18"/>
          <p:cNvSpPr/>
          <p:nvPr/>
        </p:nvSpPr>
        <p:spPr>
          <a:xfrm>
            <a:off x="3262339" y="1438883"/>
            <a:ext cx="222900" cy="222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18"/>
          <p:cNvSpPr/>
          <p:nvPr/>
        </p:nvSpPr>
        <p:spPr>
          <a:xfrm>
            <a:off x="4864187" y="1438883"/>
            <a:ext cx="222900" cy="222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18"/>
          <p:cNvSpPr/>
          <p:nvPr/>
        </p:nvSpPr>
        <p:spPr>
          <a:xfrm>
            <a:off x="5766437" y="1438883"/>
            <a:ext cx="222900" cy="222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18"/>
          <p:cNvSpPr/>
          <p:nvPr/>
        </p:nvSpPr>
        <p:spPr>
          <a:xfrm>
            <a:off x="6911896" y="1438883"/>
            <a:ext cx="222900" cy="222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19" title="資產 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2"/>
            <a:ext cx="9143997" cy="514351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9"/>
          <p:cNvSpPr/>
          <p:nvPr/>
        </p:nvSpPr>
        <p:spPr>
          <a:xfrm>
            <a:off x="465850" y="2575500"/>
            <a:ext cx="7957500" cy="2064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rgbClr val="D9D9D9"/>
                </a:solidFill>
                <a:highlight>
                  <a:schemeClr val="lt1"/>
                </a:highlight>
              </a:rPr>
              <a:t>請以中文200-300字描述</a:t>
            </a:r>
            <a:endParaRPr>
              <a:solidFill>
                <a:srgbClr val="D9D9D9"/>
              </a:solidFill>
              <a:highlight>
                <a:schemeClr val="lt1"/>
              </a:highlight>
            </a:endParaRPr>
          </a:p>
        </p:txBody>
      </p:sp>
      <p:pic>
        <p:nvPicPr>
          <p:cNvPr id="121" name="Google Shape;121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20300" y="3357275"/>
            <a:ext cx="1607151" cy="1586850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9"/>
          <p:cNvSpPr txBox="1"/>
          <p:nvPr/>
        </p:nvSpPr>
        <p:spPr>
          <a:xfrm>
            <a:off x="351775" y="2036089"/>
            <a:ext cx="47157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solidFill>
                  <a:schemeClr val="dk1"/>
                </a:solidFill>
              </a:rPr>
              <a:t>七、創作理念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123" name="Google Shape;123;p19"/>
          <p:cNvSpPr txBox="1"/>
          <p:nvPr/>
        </p:nvSpPr>
        <p:spPr>
          <a:xfrm>
            <a:off x="351775" y="779600"/>
            <a:ext cx="47157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solidFill>
                  <a:schemeClr val="dk1"/>
                </a:solidFill>
              </a:rPr>
              <a:t>六、展覽名稱（不限語言）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124" name="Google Shape;124;p19"/>
          <p:cNvSpPr/>
          <p:nvPr/>
        </p:nvSpPr>
        <p:spPr>
          <a:xfrm>
            <a:off x="465850" y="1323150"/>
            <a:ext cx="7957500" cy="5403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chemeClr val="lt1"/>
              </a:highligh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20" title="資產 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2"/>
            <a:ext cx="9143997" cy="514351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20"/>
          <p:cNvSpPr txBox="1"/>
          <p:nvPr/>
        </p:nvSpPr>
        <p:spPr>
          <a:xfrm>
            <a:off x="351775" y="779600"/>
            <a:ext cx="47157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solidFill>
                  <a:schemeClr val="dk1"/>
                </a:solidFill>
              </a:rPr>
              <a:t>八、回應場域及與觀者互動性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131" name="Google Shape;131;p20"/>
          <p:cNvSpPr/>
          <p:nvPr/>
        </p:nvSpPr>
        <p:spPr>
          <a:xfrm>
            <a:off x="418325" y="1323150"/>
            <a:ext cx="2738100" cy="30804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rgbClr val="D9D9D9"/>
                </a:solidFill>
                <a:highlight>
                  <a:schemeClr val="lt1"/>
                </a:highlight>
              </a:rPr>
              <a:t>與觀者互動情境模擬</a:t>
            </a:r>
            <a:endParaRPr>
              <a:solidFill>
                <a:srgbClr val="D9D9D9"/>
              </a:solidFill>
              <a:highlight>
                <a:schemeClr val="lt1"/>
              </a:highlight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D9D9D9"/>
              </a:solidFill>
              <a:highlight>
                <a:schemeClr val="lt1"/>
              </a:highlight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rgbClr val="D9D9D9"/>
                </a:solidFill>
                <a:highlight>
                  <a:schemeClr val="lt1"/>
                </a:highlight>
              </a:rPr>
              <a:t>（非實際沒有關係，惟需呈現展出時之互動感受示意）</a:t>
            </a:r>
            <a:endParaRPr>
              <a:solidFill>
                <a:srgbClr val="D9D9D9"/>
              </a:solidFill>
              <a:highlight>
                <a:schemeClr val="lt1"/>
              </a:highlight>
            </a:endParaRPr>
          </a:p>
        </p:txBody>
      </p:sp>
      <p:sp>
        <p:nvSpPr>
          <p:cNvPr id="132" name="Google Shape;132;p20"/>
          <p:cNvSpPr/>
          <p:nvPr/>
        </p:nvSpPr>
        <p:spPr>
          <a:xfrm>
            <a:off x="3318375" y="1323150"/>
            <a:ext cx="5105100" cy="30804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rgbClr val="D9D9D9"/>
                </a:solidFill>
              </a:rPr>
              <a:t>描述呼應基地之歷史脈絡、空間特質或在地文化</a:t>
            </a:r>
            <a:endParaRPr>
              <a:solidFill>
                <a:srgbClr val="D9D9D9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rgbClr val="D9D9D9"/>
                </a:solidFill>
              </a:rPr>
              <a:t>並能提出具體的場域轉譯方式</a:t>
            </a:r>
            <a:endParaRPr>
              <a:solidFill>
                <a:srgbClr val="D9D9D9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D9D9D9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rgbClr val="D9D9D9"/>
                </a:solidFill>
                <a:highlight>
                  <a:schemeClr val="lt1"/>
                </a:highlight>
              </a:rPr>
              <a:t>(請以中文200-300字描述)</a:t>
            </a:r>
            <a:endParaRPr>
              <a:solidFill>
                <a:srgbClr val="D9D9D9"/>
              </a:solidFill>
              <a:highlight>
                <a:schemeClr val="lt1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D9D9D9"/>
              </a:solidFill>
              <a:highlight>
                <a:schemeClr val="lt1"/>
              </a:highlight>
            </a:endParaRPr>
          </a:p>
        </p:txBody>
      </p:sp>
      <p:pic>
        <p:nvPicPr>
          <p:cNvPr id="133" name="Google Shape;133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20300" y="3357275"/>
            <a:ext cx="1607151" cy="1586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1"/>
          <p:cNvSpPr txBox="1"/>
          <p:nvPr/>
        </p:nvSpPr>
        <p:spPr>
          <a:xfrm>
            <a:off x="351775" y="779600"/>
            <a:ext cx="47157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solidFill>
                  <a:schemeClr val="dk1"/>
                </a:solidFill>
              </a:rPr>
              <a:t>九、策展執行規劃 / 展台 / 動線配置說明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139" name="Google Shape;139;p21"/>
          <p:cNvSpPr/>
          <p:nvPr/>
        </p:nvSpPr>
        <p:spPr>
          <a:xfrm>
            <a:off x="418325" y="1323150"/>
            <a:ext cx="2738100" cy="30804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rgbClr val="D9D9D9"/>
                </a:solidFill>
                <a:highlight>
                  <a:schemeClr val="lt1"/>
                </a:highlight>
              </a:rPr>
              <a:t>請以中文150-200字描述</a:t>
            </a:r>
            <a:endParaRPr>
              <a:solidFill>
                <a:srgbClr val="D9D9D9"/>
              </a:solidFill>
              <a:highlight>
                <a:schemeClr val="lt1"/>
              </a:highlight>
            </a:endParaRPr>
          </a:p>
        </p:txBody>
      </p:sp>
      <p:sp>
        <p:nvSpPr>
          <p:cNvPr id="140" name="Google Shape;140;p21"/>
          <p:cNvSpPr/>
          <p:nvPr/>
        </p:nvSpPr>
        <p:spPr>
          <a:xfrm>
            <a:off x="3318375" y="1323150"/>
            <a:ext cx="5105100" cy="30804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rgbClr val="D9D9D9"/>
                </a:solidFill>
              </a:rPr>
              <a:t>請放入依照左側描述可搭配審查委員理解之場域照片</a:t>
            </a:r>
            <a:endParaRPr>
              <a:solidFill>
                <a:srgbClr val="D9D9D9"/>
              </a:solidFill>
              <a:highlight>
                <a:schemeClr val="lt1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D9D9D9"/>
              </a:solidFill>
              <a:highlight>
                <a:schemeClr val="lt1"/>
              </a:highlight>
            </a:endParaRPr>
          </a:p>
        </p:txBody>
      </p:sp>
      <p:pic>
        <p:nvPicPr>
          <p:cNvPr id="141" name="Google Shape;141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20300" y="3357275"/>
            <a:ext cx="1607151" cy="1586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725</Words>
  <Application>Microsoft Office PowerPoint</Application>
  <PresentationFormat>如螢幕大小 (16:9)</PresentationFormat>
  <Paragraphs>124</Paragraphs>
  <Slides>14</Slides>
  <Notes>14</Notes>
  <HiddenSlides>0</HiddenSlides>
  <MMClips>0</MMClips>
  <ScaleCrop>false</ScaleCrop>
  <HeadingPairs>
    <vt:vector size="6" baseType="variant">
      <vt:variant>
        <vt:lpstr>使用字型</vt:lpstr>
      </vt:variant>
      <vt:variant>
        <vt:i4>2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14</vt:i4>
      </vt:variant>
    </vt:vector>
  </HeadingPairs>
  <TitlesOfParts>
    <vt:vector size="17" baseType="lpstr">
      <vt:lpstr>Noto Sans TC</vt:lpstr>
      <vt:lpstr>Arial</vt:lpstr>
      <vt:lpstr>Simple Light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user</dc:creator>
  <cp:lastModifiedBy>user</cp:lastModifiedBy>
  <cp:revision>1</cp:revision>
  <dcterms:modified xsi:type="dcterms:W3CDTF">2026-05-27T00:14:45Z</dcterms:modified>
</cp:coreProperties>
</file>