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6" r:id="rId11"/>
    <p:sldId id="267" r:id="rId12"/>
    <p:sldId id="264" r:id="rId13"/>
    <p:sldId id="265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6C"/>
    <a:srgbClr val="27A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92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63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92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7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49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874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60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08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959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86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46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4B20-4A9A-4616-9A4D-FDEEDAFAADDF}" type="datetimeFigureOut">
              <a:rPr lang="zh-TW" altLang="en-US" smtClean="0"/>
              <a:t>2025/2/11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4D57-12B6-4C9B-A2E2-D789A688A0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68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0BFD739E-7370-2B29-A326-1E772A5C8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" y="0"/>
            <a:ext cx="9142710" cy="6858000"/>
          </a:xfrm>
          <a:prstGeom prst="rect">
            <a:avLst/>
          </a:prstGeom>
        </p:spPr>
      </p:pic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21BA63E1-F79F-5FFE-281F-4402A669EF72}"/>
              </a:ext>
            </a:extLst>
          </p:cNvPr>
          <p:cNvSpPr txBox="1">
            <a:spLocks/>
          </p:cNvSpPr>
          <p:nvPr/>
        </p:nvSpPr>
        <p:spPr>
          <a:xfrm>
            <a:off x="2910383" y="487318"/>
            <a:ext cx="5883993" cy="792998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嘉義市政府</a:t>
            </a:r>
            <a:r>
              <a:rPr lang="en-US" altLang="zh-TW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114</a:t>
            </a:r>
            <a:r>
              <a:rPr lang="zh-TW" altLang="en-US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年二地居－游牧者（</a:t>
            </a:r>
            <a:r>
              <a:rPr lang="en-US" altLang="zh-TW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Nomads</a:t>
            </a:r>
            <a:r>
              <a:rPr lang="zh-TW" altLang="en-US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）</a:t>
            </a:r>
            <a:endParaRPr lang="en-US" altLang="zh-TW" sz="2000" b="1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  <a:p>
            <a:pPr algn="l">
              <a:defRPr/>
            </a:pPr>
            <a:r>
              <a:rPr lang="zh-TW" altLang="en-US" sz="2000" b="1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行動提案簡報</a:t>
            </a:r>
            <a:endParaRPr lang="en-US" altLang="zh-TW" sz="2000" b="1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22A601F-463A-2393-4D81-513524F99044}"/>
              </a:ext>
            </a:extLst>
          </p:cNvPr>
          <p:cNvSpPr/>
          <p:nvPr/>
        </p:nvSpPr>
        <p:spPr>
          <a:xfrm>
            <a:off x="445607" y="1586752"/>
            <a:ext cx="8348769" cy="2931459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提案行動主視覺 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 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示意圖</a:t>
            </a: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A2433652-18CA-84E5-AE54-CC25671FC5EF}"/>
              </a:ext>
            </a:extLst>
          </p:cNvPr>
          <p:cNvSpPr txBox="1">
            <a:spLocks/>
          </p:cNvSpPr>
          <p:nvPr/>
        </p:nvSpPr>
        <p:spPr>
          <a:xfrm>
            <a:off x="445607" y="4798273"/>
            <a:ext cx="6318264" cy="639381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提案單位：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個人類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提案者姓名／ 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團體類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提案單位名稱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計畫主題：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提案單位自行命名</a:t>
            </a:r>
            <a:r>
              <a:rPr lang="en-US" altLang="zh-TW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</a:p>
          <a:p>
            <a:pPr algn="l">
              <a:defRPr/>
            </a:pPr>
            <a:endParaRPr lang="en-US" altLang="zh-TW" sz="1600" dirty="0">
              <a:solidFill>
                <a:schemeClr val="bg1"/>
              </a:solidFill>
              <a:latin typeface="華康儷宋 Std W5" panose="02020500000000000000" pitchFamily="18" charset="-120"/>
              <a:ea typeface="華康儷宋 Std W5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4329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27C49AE-4EFE-5F60-2345-DABCC6DDB0C1}"/>
              </a:ext>
            </a:extLst>
          </p:cNvPr>
          <p:cNvSpPr/>
          <p:nvPr/>
        </p:nvSpPr>
        <p:spPr>
          <a:xfrm>
            <a:off x="341584" y="1792465"/>
            <a:ext cx="5556297" cy="430353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執行規劃內容說明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A0D8BA96-4993-2253-D66F-AEB5146FE836}"/>
              </a:ext>
            </a:extLst>
          </p:cNvPr>
          <p:cNvSpPr txBox="1">
            <a:spLocks/>
          </p:cNvSpPr>
          <p:nvPr/>
        </p:nvSpPr>
        <p:spPr>
          <a:xfrm>
            <a:off x="341582" y="1397994"/>
            <a:ext cx="2213359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步驟二 期中第二階段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1F1726-EBF0-314C-98AE-4959ACD3EC95}"/>
              </a:ext>
            </a:extLst>
          </p:cNvPr>
          <p:cNvSpPr/>
          <p:nvPr/>
        </p:nvSpPr>
        <p:spPr>
          <a:xfrm>
            <a:off x="6318947" y="1792466"/>
            <a:ext cx="2403987" cy="215608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1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FEEF9FA-4F3D-5120-ABEB-6C469AEE17AA}"/>
              </a:ext>
            </a:extLst>
          </p:cNvPr>
          <p:cNvSpPr/>
          <p:nvPr/>
        </p:nvSpPr>
        <p:spPr>
          <a:xfrm>
            <a:off x="6318947" y="4128655"/>
            <a:ext cx="2403987" cy="199374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2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623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27C49AE-4EFE-5F60-2345-DABCC6DDB0C1}"/>
              </a:ext>
            </a:extLst>
          </p:cNvPr>
          <p:cNvSpPr/>
          <p:nvPr/>
        </p:nvSpPr>
        <p:spPr>
          <a:xfrm>
            <a:off x="341584" y="1792465"/>
            <a:ext cx="5556297" cy="430353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執行規劃內容說明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A0D8BA96-4993-2253-D66F-AEB5146FE836}"/>
              </a:ext>
            </a:extLst>
          </p:cNvPr>
          <p:cNvSpPr txBox="1">
            <a:spLocks/>
          </p:cNvSpPr>
          <p:nvPr/>
        </p:nvSpPr>
        <p:spPr>
          <a:xfrm>
            <a:off x="341582" y="1397994"/>
            <a:ext cx="3482273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步驟三 成果展示規劃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1F1726-EBF0-314C-98AE-4959ACD3EC95}"/>
              </a:ext>
            </a:extLst>
          </p:cNvPr>
          <p:cNvSpPr/>
          <p:nvPr/>
        </p:nvSpPr>
        <p:spPr>
          <a:xfrm>
            <a:off x="6318947" y="1792466"/>
            <a:ext cx="2403987" cy="215608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1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FEEF9FA-4F3D-5120-ABEB-6C469AEE17AA}"/>
              </a:ext>
            </a:extLst>
          </p:cNvPr>
          <p:cNvSpPr/>
          <p:nvPr/>
        </p:nvSpPr>
        <p:spPr>
          <a:xfrm>
            <a:off x="6318947" y="4128655"/>
            <a:ext cx="2403987" cy="199374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2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562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8C703626-6074-AF00-71DC-F19E05FC6475}"/>
              </a:ext>
            </a:extLst>
          </p:cNvPr>
          <p:cNvSpPr txBox="1">
            <a:spLocks/>
          </p:cNvSpPr>
          <p:nvPr/>
        </p:nvSpPr>
        <p:spPr>
          <a:xfrm>
            <a:off x="1468582" y="562109"/>
            <a:ext cx="5943600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我的「嘉義二地居」提案目標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5ECFD80-8F6E-DCD4-3F05-285B6F338C30}"/>
              </a:ext>
            </a:extLst>
          </p:cNvPr>
          <p:cNvSpPr/>
          <p:nvPr/>
        </p:nvSpPr>
        <p:spPr>
          <a:xfrm>
            <a:off x="341584" y="1612053"/>
            <a:ext cx="5556297" cy="4483948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我的嘉義二地居提案目標與預期效益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期待能完成或解決什麼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?</a:t>
            </a: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期待能更優化什麼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?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28609D3-3185-3E99-EC09-B0B0F56AA02A}"/>
              </a:ext>
            </a:extLst>
          </p:cNvPr>
          <p:cNvSpPr/>
          <p:nvPr/>
        </p:nvSpPr>
        <p:spPr>
          <a:xfrm>
            <a:off x="6318947" y="1612052"/>
            <a:ext cx="2403987" cy="2253366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1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53102D2-00EA-A2DA-0D9F-08B8DF71B6E5}"/>
              </a:ext>
            </a:extLst>
          </p:cNvPr>
          <p:cNvSpPr/>
          <p:nvPr/>
        </p:nvSpPr>
        <p:spPr>
          <a:xfrm>
            <a:off x="6318947" y="3976255"/>
            <a:ext cx="2403987" cy="214614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2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392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D65D0797-9D7E-32BB-D412-C9AE3416568B}"/>
              </a:ext>
            </a:extLst>
          </p:cNvPr>
          <p:cNvSpPr txBox="1">
            <a:spLocks/>
          </p:cNvSpPr>
          <p:nvPr/>
        </p:nvSpPr>
        <p:spPr>
          <a:xfrm>
            <a:off x="1468582" y="562109"/>
            <a:ext cx="5943600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預算規劃 </a:t>
            </a:r>
            <a:r>
              <a:rPr lang="en-US" altLang="zh-TW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參考案例</a:t>
            </a:r>
            <a:r>
              <a:rPr lang="en-US" altLang="zh-TW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0A652F4-CAEB-5060-E8C5-66AF83DA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78999"/>
              </p:ext>
            </p:extLst>
          </p:nvPr>
        </p:nvGraphicFramePr>
        <p:xfrm>
          <a:off x="675794" y="1406044"/>
          <a:ext cx="7792412" cy="4045911"/>
        </p:xfrm>
        <a:graphic>
          <a:graphicData uri="http://schemas.openxmlformats.org/drawingml/2006/table">
            <a:tbl>
              <a:tblPr firstRow="1" firstCol="1" bandRow="1"/>
              <a:tblGrid>
                <a:gridCol w="600002">
                  <a:extLst>
                    <a:ext uri="{9D8B030D-6E8A-4147-A177-3AD203B41FA5}">
                      <a16:colId xmlns:a16="http://schemas.microsoft.com/office/drawing/2014/main" val="4030159788"/>
                    </a:ext>
                  </a:extLst>
                </a:gridCol>
                <a:gridCol w="1162604">
                  <a:extLst>
                    <a:ext uri="{9D8B030D-6E8A-4147-A177-3AD203B41FA5}">
                      <a16:colId xmlns:a16="http://schemas.microsoft.com/office/drawing/2014/main" val="3932766491"/>
                    </a:ext>
                  </a:extLst>
                </a:gridCol>
                <a:gridCol w="1111311">
                  <a:extLst>
                    <a:ext uri="{9D8B030D-6E8A-4147-A177-3AD203B41FA5}">
                      <a16:colId xmlns:a16="http://schemas.microsoft.com/office/drawing/2014/main" val="2849105376"/>
                    </a:ext>
                  </a:extLst>
                </a:gridCol>
                <a:gridCol w="600002">
                  <a:extLst>
                    <a:ext uri="{9D8B030D-6E8A-4147-A177-3AD203B41FA5}">
                      <a16:colId xmlns:a16="http://schemas.microsoft.com/office/drawing/2014/main" val="4102838323"/>
                    </a:ext>
                  </a:extLst>
                </a:gridCol>
                <a:gridCol w="600002">
                  <a:extLst>
                    <a:ext uri="{9D8B030D-6E8A-4147-A177-3AD203B41FA5}">
                      <a16:colId xmlns:a16="http://schemas.microsoft.com/office/drawing/2014/main" val="2270433059"/>
                    </a:ext>
                  </a:extLst>
                </a:gridCol>
                <a:gridCol w="1199158">
                  <a:extLst>
                    <a:ext uri="{9D8B030D-6E8A-4147-A177-3AD203B41FA5}">
                      <a16:colId xmlns:a16="http://schemas.microsoft.com/office/drawing/2014/main" val="3485842585"/>
                    </a:ext>
                  </a:extLst>
                </a:gridCol>
                <a:gridCol w="2519333">
                  <a:extLst>
                    <a:ext uri="{9D8B030D-6E8A-4147-A177-3AD203B41FA5}">
                      <a16:colId xmlns:a16="http://schemas.microsoft.com/office/drawing/2014/main" val="672455099"/>
                    </a:ext>
                  </a:extLst>
                </a:gridCol>
              </a:tblGrid>
              <a:tr h="455456">
                <a:tc>
                  <a:txBody>
                    <a:bodyPr/>
                    <a:lstStyle/>
                    <a:p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項次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工作項目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單價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數量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單位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預算總金額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備註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545413"/>
                  </a:ext>
                </a:extLst>
              </a:tr>
              <a:tr h="326405"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前期調查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10,000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10,000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二地居前期調查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303392"/>
                  </a:ext>
                </a:extLst>
              </a:tr>
              <a:tr h="979215"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現地執行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二地居現地執行</a:t>
                      </a:r>
                    </a:p>
                    <a:p>
                      <a:pPr algn="just"/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包含計畫執行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含成果發表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、來回交通、住宿等所有費用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08667"/>
                  </a:ext>
                </a:extLst>
              </a:tr>
              <a:tr h="652810"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民眾參與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為強化民眾參與互動之體驗活動設計執行費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459668"/>
                  </a:ext>
                </a:extLst>
              </a:tr>
              <a:tr h="652810"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行銷推廣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視覺設計、輸出印刷、網路平台經營、廣告投放等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822776"/>
                  </a:ext>
                </a:extLst>
              </a:tr>
              <a:tr h="326405">
                <a:tc gridSpan="5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小計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432064"/>
                  </a:ext>
                </a:extLst>
              </a:tr>
              <a:tr h="326405">
                <a:tc>
                  <a:txBody>
                    <a:bodyPr/>
                    <a:lstStyle/>
                    <a:p>
                      <a:r>
                        <a:rPr lang="en-US" sz="1600" kern="10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雜支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0,000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,000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49614"/>
                  </a:ext>
                </a:extLst>
              </a:tr>
              <a:tr h="326405">
                <a:tc gridSpan="5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總計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200,000</a:t>
                      </a:r>
                      <a:endParaRPr lang="zh-TW" sz="1600" kern="10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  <a:cs typeface="Times New Roman" panose="02020603050405020304" pitchFamily="18" charset="0"/>
                        </a:rPr>
                        <a:t>均可勻支</a:t>
                      </a:r>
                      <a:endParaRPr lang="zh-TW" sz="1600" kern="100" dirty="0"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2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162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91E59C6C-A7CA-F7B7-DAC8-F8C026EC2837}"/>
              </a:ext>
            </a:extLst>
          </p:cNvPr>
          <p:cNvSpPr txBox="1">
            <a:spLocks/>
          </p:cNvSpPr>
          <p:nvPr/>
        </p:nvSpPr>
        <p:spPr>
          <a:xfrm>
            <a:off x="1468582" y="562109"/>
            <a:ext cx="5943600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工作期程表 </a:t>
            </a:r>
            <a:r>
              <a:rPr lang="en-US" altLang="zh-TW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參考案例</a:t>
            </a:r>
            <a:r>
              <a:rPr lang="en-US" altLang="zh-TW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349C3BF-EEE3-74C2-103E-93B81990C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046153"/>
              </p:ext>
            </p:extLst>
          </p:nvPr>
        </p:nvGraphicFramePr>
        <p:xfrm>
          <a:off x="314851" y="2122902"/>
          <a:ext cx="8514297" cy="2960087"/>
        </p:xfrm>
        <a:graphic>
          <a:graphicData uri="http://schemas.openxmlformats.org/drawingml/2006/table">
            <a:tbl>
              <a:tblPr/>
              <a:tblGrid>
                <a:gridCol w="641244">
                  <a:extLst>
                    <a:ext uri="{9D8B030D-6E8A-4147-A177-3AD203B41FA5}">
                      <a16:colId xmlns:a16="http://schemas.microsoft.com/office/drawing/2014/main" val="3508613012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723876245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881384605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3133820432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1718577868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3250320765"/>
                    </a:ext>
                  </a:extLst>
                </a:gridCol>
                <a:gridCol w="641244">
                  <a:extLst>
                    <a:ext uri="{9D8B030D-6E8A-4147-A177-3AD203B41FA5}">
                      <a16:colId xmlns:a16="http://schemas.microsoft.com/office/drawing/2014/main" val="1568684008"/>
                    </a:ext>
                  </a:extLst>
                </a:gridCol>
                <a:gridCol w="642500">
                  <a:extLst>
                    <a:ext uri="{9D8B030D-6E8A-4147-A177-3AD203B41FA5}">
                      <a16:colId xmlns:a16="http://schemas.microsoft.com/office/drawing/2014/main" val="3623845453"/>
                    </a:ext>
                  </a:extLst>
                </a:gridCol>
                <a:gridCol w="639988">
                  <a:extLst>
                    <a:ext uri="{9D8B030D-6E8A-4147-A177-3AD203B41FA5}">
                      <a16:colId xmlns:a16="http://schemas.microsoft.com/office/drawing/2014/main" val="3193194754"/>
                    </a:ext>
                  </a:extLst>
                </a:gridCol>
                <a:gridCol w="2743101">
                  <a:extLst>
                    <a:ext uri="{9D8B030D-6E8A-4147-A177-3AD203B41FA5}">
                      <a16:colId xmlns:a16="http://schemas.microsoft.com/office/drawing/2014/main" val="3975028617"/>
                    </a:ext>
                  </a:extLst>
                </a:gridCol>
              </a:tblGrid>
              <a:tr h="6029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工作項目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簽約日起至五月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六月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七月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八月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九月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十一月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十二月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說明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23479"/>
                  </a:ext>
                </a:extLst>
              </a:tr>
              <a:tr h="58927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前期規劃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前期執行規劃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25223"/>
                  </a:ext>
                </a:extLst>
              </a:tr>
              <a:tr h="58927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現地執行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二地工作Ｘ二地生活提案執行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859839"/>
                  </a:ext>
                </a:extLst>
              </a:tr>
              <a:tr h="58927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宣傳推廣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透過媒體平台進行不間斷的宣傳推廣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57747"/>
                  </a:ext>
                </a:extLst>
              </a:tr>
              <a:tr h="58927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發表結案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　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成果發表</a:t>
                      </a:r>
                    </a:p>
                    <a:p>
                      <a:pPr algn="l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jf金萱 三分糖" panose="020B0400000000000000" pitchFamily="34" charset="-120"/>
                        <a:ea typeface="jf金萱 三分糖" panose="020B0400000000000000" pitchFamily="34" charset="-120"/>
                      </a:endParaRP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成果結案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6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jf金萱 三分糖" panose="020B0400000000000000" pitchFamily="34" charset="-120"/>
                          <a:ea typeface="jf金萱 三分糖" panose="020B0400000000000000" pitchFamily="34" charset="-120"/>
                        </a:rPr>
                        <a:t>配合機關辦理活動，並完成結案</a:t>
                      </a:r>
                    </a:p>
                  </a:txBody>
                  <a:tcPr marL="8732" marR="8732" marT="8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012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03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FD76B571-A83E-FD5E-6292-28FB255451E6}"/>
              </a:ext>
            </a:extLst>
          </p:cNvPr>
          <p:cNvSpPr txBox="1">
            <a:spLocks/>
          </p:cNvSpPr>
          <p:nvPr/>
        </p:nvSpPr>
        <p:spPr>
          <a:xfrm>
            <a:off x="1468582" y="562109"/>
            <a:ext cx="5943600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其他補充說明或創意提案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38B4114-B76B-54A3-EB22-29199D706721}"/>
              </a:ext>
            </a:extLst>
          </p:cNvPr>
          <p:cNvSpPr/>
          <p:nvPr/>
        </p:nvSpPr>
        <p:spPr>
          <a:xfrm>
            <a:off x="593499" y="1717964"/>
            <a:ext cx="7842699" cy="4164404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可自行設計新增</a:t>
            </a:r>
            <a:endParaRPr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pPr algn="ctr"/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強化計畫說明</a:t>
            </a:r>
          </a:p>
        </p:txBody>
      </p:sp>
    </p:spTree>
    <p:extLst>
      <p:ext uri="{BB962C8B-B14F-4D97-AF65-F5344CB8AC3E}">
        <p14:creationId xmlns:p14="http://schemas.microsoft.com/office/powerpoint/2010/main" val="380810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055F77B4-5AC5-E9B1-77E0-4547DEEBB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8563701-91C8-FBBC-3EC9-128B5907AD4D}"/>
              </a:ext>
            </a:extLst>
          </p:cNvPr>
          <p:cNvSpPr/>
          <p:nvPr/>
        </p:nvSpPr>
        <p:spPr>
          <a:xfrm>
            <a:off x="6296508" y="1277472"/>
            <a:ext cx="2403987" cy="2151527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  <a:extLst>
              <a:ext uri="{C807C97D-BFC1-408E-A445-0C87EB9F89A2}">
                <ask:lineSketchStyleProps xmlns:ask="http://schemas.microsoft.com/office/drawing/2018/sketchyshapes" sd="1647863092">
                  <a:custGeom>
                    <a:avLst/>
                    <a:gdLst>
                      <a:gd name="connsiteX0" fmla="*/ 0 w 2403987"/>
                      <a:gd name="connsiteY0" fmla="*/ 0 h 1839184"/>
                      <a:gd name="connsiteX1" fmla="*/ 552917 w 2403987"/>
                      <a:gd name="connsiteY1" fmla="*/ 0 h 1839184"/>
                      <a:gd name="connsiteX2" fmla="*/ 1201994 w 2403987"/>
                      <a:gd name="connsiteY2" fmla="*/ 0 h 1839184"/>
                      <a:gd name="connsiteX3" fmla="*/ 1778950 w 2403987"/>
                      <a:gd name="connsiteY3" fmla="*/ 0 h 1839184"/>
                      <a:gd name="connsiteX4" fmla="*/ 2403987 w 2403987"/>
                      <a:gd name="connsiteY4" fmla="*/ 0 h 1839184"/>
                      <a:gd name="connsiteX5" fmla="*/ 2403987 w 2403987"/>
                      <a:gd name="connsiteY5" fmla="*/ 557886 h 1839184"/>
                      <a:gd name="connsiteX6" fmla="*/ 2403987 w 2403987"/>
                      <a:gd name="connsiteY6" fmla="*/ 1207731 h 1839184"/>
                      <a:gd name="connsiteX7" fmla="*/ 2403987 w 2403987"/>
                      <a:gd name="connsiteY7" fmla="*/ 1839184 h 1839184"/>
                      <a:gd name="connsiteX8" fmla="*/ 1778950 w 2403987"/>
                      <a:gd name="connsiteY8" fmla="*/ 1839184 h 1839184"/>
                      <a:gd name="connsiteX9" fmla="*/ 1201994 w 2403987"/>
                      <a:gd name="connsiteY9" fmla="*/ 1839184 h 1839184"/>
                      <a:gd name="connsiteX10" fmla="*/ 649076 w 2403987"/>
                      <a:gd name="connsiteY10" fmla="*/ 1839184 h 1839184"/>
                      <a:gd name="connsiteX11" fmla="*/ 0 w 2403987"/>
                      <a:gd name="connsiteY11" fmla="*/ 1839184 h 1839184"/>
                      <a:gd name="connsiteX12" fmla="*/ 0 w 2403987"/>
                      <a:gd name="connsiteY12" fmla="*/ 1262906 h 1839184"/>
                      <a:gd name="connsiteX13" fmla="*/ 0 w 2403987"/>
                      <a:gd name="connsiteY13" fmla="*/ 631453 h 1839184"/>
                      <a:gd name="connsiteX14" fmla="*/ 0 w 2403987"/>
                      <a:gd name="connsiteY14" fmla="*/ 0 h 183918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403987" h="1839184" fill="none" extrusionOk="0">
                        <a:moveTo>
                          <a:pt x="0" y="0"/>
                        </a:moveTo>
                        <a:cubicBezTo>
                          <a:pt x="269112" y="21592"/>
                          <a:pt x="367438" y="-8013"/>
                          <a:pt x="552917" y="0"/>
                        </a:cubicBezTo>
                        <a:cubicBezTo>
                          <a:pt x="738396" y="8013"/>
                          <a:pt x="984811" y="-4613"/>
                          <a:pt x="1201994" y="0"/>
                        </a:cubicBezTo>
                        <a:cubicBezTo>
                          <a:pt x="1419177" y="4613"/>
                          <a:pt x="1542793" y="-22810"/>
                          <a:pt x="1778950" y="0"/>
                        </a:cubicBezTo>
                        <a:cubicBezTo>
                          <a:pt x="2015107" y="22810"/>
                          <a:pt x="2232710" y="24656"/>
                          <a:pt x="2403987" y="0"/>
                        </a:cubicBezTo>
                        <a:cubicBezTo>
                          <a:pt x="2381446" y="120307"/>
                          <a:pt x="2376641" y="440165"/>
                          <a:pt x="2403987" y="557886"/>
                        </a:cubicBezTo>
                        <a:cubicBezTo>
                          <a:pt x="2431333" y="675607"/>
                          <a:pt x="2379515" y="938708"/>
                          <a:pt x="2403987" y="1207731"/>
                        </a:cubicBezTo>
                        <a:cubicBezTo>
                          <a:pt x="2428459" y="1476755"/>
                          <a:pt x="2386793" y="1573644"/>
                          <a:pt x="2403987" y="1839184"/>
                        </a:cubicBezTo>
                        <a:cubicBezTo>
                          <a:pt x="2253776" y="1813180"/>
                          <a:pt x="2084454" y="1809414"/>
                          <a:pt x="1778950" y="1839184"/>
                        </a:cubicBezTo>
                        <a:cubicBezTo>
                          <a:pt x="1473446" y="1868954"/>
                          <a:pt x="1425483" y="1859636"/>
                          <a:pt x="1201994" y="1839184"/>
                        </a:cubicBezTo>
                        <a:cubicBezTo>
                          <a:pt x="978505" y="1818732"/>
                          <a:pt x="801679" y="1838191"/>
                          <a:pt x="649076" y="1839184"/>
                        </a:cubicBezTo>
                        <a:cubicBezTo>
                          <a:pt x="496473" y="1840177"/>
                          <a:pt x="179562" y="1869900"/>
                          <a:pt x="0" y="1839184"/>
                        </a:cubicBezTo>
                        <a:cubicBezTo>
                          <a:pt x="-24595" y="1633233"/>
                          <a:pt x="-11002" y="1463683"/>
                          <a:pt x="0" y="1262906"/>
                        </a:cubicBezTo>
                        <a:cubicBezTo>
                          <a:pt x="11002" y="1062129"/>
                          <a:pt x="2938" y="934434"/>
                          <a:pt x="0" y="631453"/>
                        </a:cubicBezTo>
                        <a:cubicBezTo>
                          <a:pt x="-2938" y="328472"/>
                          <a:pt x="3849" y="156647"/>
                          <a:pt x="0" y="0"/>
                        </a:cubicBezTo>
                        <a:close/>
                      </a:path>
                      <a:path w="2403987" h="1839184" stroke="0" extrusionOk="0">
                        <a:moveTo>
                          <a:pt x="0" y="0"/>
                        </a:moveTo>
                        <a:cubicBezTo>
                          <a:pt x="171218" y="18768"/>
                          <a:pt x="466615" y="-29944"/>
                          <a:pt x="600997" y="0"/>
                        </a:cubicBezTo>
                        <a:cubicBezTo>
                          <a:pt x="735379" y="29944"/>
                          <a:pt x="937270" y="3696"/>
                          <a:pt x="1153914" y="0"/>
                        </a:cubicBezTo>
                        <a:cubicBezTo>
                          <a:pt x="1370558" y="-3696"/>
                          <a:pt x="1456005" y="-28182"/>
                          <a:pt x="1730871" y="0"/>
                        </a:cubicBezTo>
                        <a:cubicBezTo>
                          <a:pt x="2005737" y="28182"/>
                          <a:pt x="2091654" y="-21091"/>
                          <a:pt x="2403987" y="0"/>
                        </a:cubicBezTo>
                        <a:cubicBezTo>
                          <a:pt x="2403678" y="248506"/>
                          <a:pt x="2426246" y="371699"/>
                          <a:pt x="2403987" y="631453"/>
                        </a:cubicBezTo>
                        <a:cubicBezTo>
                          <a:pt x="2381728" y="891207"/>
                          <a:pt x="2407356" y="1052524"/>
                          <a:pt x="2403987" y="1281298"/>
                        </a:cubicBezTo>
                        <a:cubicBezTo>
                          <a:pt x="2400618" y="1510073"/>
                          <a:pt x="2427570" y="1597619"/>
                          <a:pt x="2403987" y="1839184"/>
                        </a:cubicBezTo>
                        <a:cubicBezTo>
                          <a:pt x="2288540" y="1835159"/>
                          <a:pt x="2082343" y="1846216"/>
                          <a:pt x="1827030" y="1839184"/>
                        </a:cubicBezTo>
                        <a:cubicBezTo>
                          <a:pt x="1571717" y="1832152"/>
                          <a:pt x="1462044" y="1831561"/>
                          <a:pt x="1298153" y="1839184"/>
                        </a:cubicBezTo>
                        <a:cubicBezTo>
                          <a:pt x="1134262" y="1846807"/>
                          <a:pt x="939953" y="1861892"/>
                          <a:pt x="673116" y="1839184"/>
                        </a:cubicBezTo>
                        <a:cubicBezTo>
                          <a:pt x="406279" y="1816476"/>
                          <a:pt x="152258" y="1845337"/>
                          <a:pt x="0" y="1839184"/>
                        </a:cubicBezTo>
                        <a:cubicBezTo>
                          <a:pt x="29937" y="1684398"/>
                          <a:pt x="9940" y="1402838"/>
                          <a:pt x="0" y="1207731"/>
                        </a:cubicBezTo>
                        <a:cubicBezTo>
                          <a:pt x="-9940" y="1012624"/>
                          <a:pt x="-20930" y="790172"/>
                          <a:pt x="0" y="649845"/>
                        </a:cubicBezTo>
                        <a:cubicBezTo>
                          <a:pt x="20930" y="509518"/>
                          <a:pt x="-1234" y="1746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個人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團體照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1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4BA3711-CD01-FFF2-67FF-62F5578DE911}"/>
              </a:ext>
            </a:extLst>
          </p:cNvPr>
          <p:cNvSpPr/>
          <p:nvPr/>
        </p:nvSpPr>
        <p:spPr>
          <a:xfrm>
            <a:off x="399174" y="1277472"/>
            <a:ext cx="5560051" cy="4558552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560051"/>
                      <a:gd name="connsiteY0" fmla="*/ 0 h 3854495"/>
                      <a:gd name="connsiteX1" fmla="*/ 806207 w 5560051"/>
                      <a:gd name="connsiteY1" fmla="*/ 0 h 3854495"/>
                      <a:gd name="connsiteX2" fmla="*/ 1612415 w 5560051"/>
                      <a:gd name="connsiteY2" fmla="*/ 0 h 3854495"/>
                      <a:gd name="connsiteX3" fmla="*/ 2307421 w 5560051"/>
                      <a:gd name="connsiteY3" fmla="*/ 0 h 3854495"/>
                      <a:gd name="connsiteX4" fmla="*/ 3058028 w 5560051"/>
                      <a:gd name="connsiteY4" fmla="*/ 0 h 3854495"/>
                      <a:gd name="connsiteX5" fmla="*/ 3697434 w 5560051"/>
                      <a:gd name="connsiteY5" fmla="*/ 0 h 3854495"/>
                      <a:gd name="connsiteX6" fmla="*/ 4392440 w 5560051"/>
                      <a:gd name="connsiteY6" fmla="*/ 0 h 3854495"/>
                      <a:gd name="connsiteX7" fmla="*/ 5560051 w 5560051"/>
                      <a:gd name="connsiteY7" fmla="*/ 0 h 3854495"/>
                      <a:gd name="connsiteX8" fmla="*/ 5560051 w 5560051"/>
                      <a:gd name="connsiteY8" fmla="*/ 565326 h 3854495"/>
                      <a:gd name="connsiteX9" fmla="*/ 5560051 w 5560051"/>
                      <a:gd name="connsiteY9" fmla="*/ 1092107 h 3854495"/>
                      <a:gd name="connsiteX10" fmla="*/ 5560051 w 5560051"/>
                      <a:gd name="connsiteY10" fmla="*/ 1657433 h 3854495"/>
                      <a:gd name="connsiteX11" fmla="*/ 5560051 w 5560051"/>
                      <a:gd name="connsiteY11" fmla="*/ 2261304 h 3854495"/>
                      <a:gd name="connsiteX12" fmla="*/ 5560051 w 5560051"/>
                      <a:gd name="connsiteY12" fmla="*/ 2903720 h 3854495"/>
                      <a:gd name="connsiteX13" fmla="*/ 5560051 w 5560051"/>
                      <a:gd name="connsiteY13" fmla="*/ 3854495 h 3854495"/>
                      <a:gd name="connsiteX14" fmla="*/ 4753844 w 5560051"/>
                      <a:gd name="connsiteY14" fmla="*/ 3854495 h 3854495"/>
                      <a:gd name="connsiteX15" fmla="*/ 4058837 w 5560051"/>
                      <a:gd name="connsiteY15" fmla="*/ 3854495 h 3854495"/>
                      <a:gd name="connsiteX16" fmla="*/ 3363831 w 5560051"/>
                      <a:gd name="connsiteY16" fmla="*/ 3854495 h 3854495"/>
                      <a:gd name="connsiteX17" fmla="*/ 2668824 w 5560051"/>
                      <a:gd name="connsiteY17" fmla="*/ 3854495 h 3854495"/>
                      <a:gd name="connsiteX18" fmla="*/ 1973818 w 5560051"/>
                      <a:gd name="connsiteY18" fmla="*/ 3854495 h 3854495"/>
                      <a:gd name="connsiteX19" fmla="*/ 1334412 w 5560051"/>
                      <a:gd name="connsiteY19" fmla="*/ 3854495 h 3854495"/>
                      <a:gd name="connsiteX20" fmla="*/ 0 w 5560051"/>
                      <a:gd name="connsiteY20" fmla="*/ 3854495 h 3854495"/>
                      <a:gd name="connsiteX21" fmla="*/ 0 w 5560051"/>
                      <a:gd name="connsiteY21" fmla="*/ 3212079 h 3854495"/>
                      <a:gd name="connsiteX22" fmla="*/ 0 w 5560051"/>
                      <a:gd name="connsiteY22" fmla="*/ 2531118 h 3854495"/>
                      <a:gd name="connsiteX23" fmla="*/ 0 w 5560051"/>
                      <a:gd name="connsiteY23" fmla="*/ 1850158 h 3854495"/>
                      <a:gd name="connsiteX24" fmla="*/ 0 w 5560051"/>
                      <a:gd name="connsiteY24" fmla="*/ 1130652 h 3854495"/>
                      <a:gd name="connsiteX25" fmla="*/ 0 w 5560051"/>
                      <a:gd name="connsiteY25" fmla="*/ 0 h 38544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5560051" h="3854495" fill="none" extrusionOk="0">
                        <a:moveTo>
                          <a:pt x="0" y="0"/>
                        </a:moveTo>
                        <a:cubicBezTo>
                          <a:pt x="318434" y="13451"/>
                          <a:pt x="640639" y="5886"/>
                          <a:pt x="806207" y="0"/>
                        </a:cubicBezTo>
                        <a:cubicBezTo>
                          <a:pt x="971775" y="-5886"/>
                          <a:pt x="1303357" y="18040"/>
                          <a:pt x="1612415" y="0"/>
                        </a:cubicBezTo>
                        <a:cubicBezTo>
                          <a:pt x="1921473" y="-18040"/>
                          <a:pt x="2042643" y="28326"/>
                          <a:pt x="2307421" y="0"/>
                        </a:cubicBezTo>
                        <a:cubicBezTo>
                          <a:pt x="2572199" y="-28326"/>
                          <a:pt x="2705226" y="34200"/>
                          <a:pt x="3058028" y="0"/>
                        </a:cubicBezTo>
                        <a:cubicBezTo>
                          <a:pt x="3410830" y="-34200"/>
                          <a:pt x="3561527" y="-22085"/>
                          <a:pt x="3697434" y="0"/>
                        </a:cubicBezTo>
                        <a:cubicBezTo>
                          <a:pt x="3833341" y="22085"/>
                          <a:pt x="4165059" y="-22561"/>
                          <a:pt x="4392440" y="0"/>
                        </a:cubicBezTo>
                        <a:cubicBezTo>
                          <a:pt x="4619821" y="22561"/>
                          <a:pt x="5254096" y="-11388"/>
                          <a:pt x="5560051" y="0"/>
                        </a:cubicBezTo>
                        <a:cubicBezTo>
                          <a:pt x="5541293" y="141837"/>
                          <a:pt x="5534273" y="360712"/>
                          <a:pt x="5560051" y="565326"/>
                        </a:cubicBezTo>
                        <a:cubicBezTo>
                          <a:pt x="5585829" y="769940"/>
                          <a:pt x="5575715" y="877351"/>
                          <a:pt x="5560051" y="1092107"/>
                        </a:cubicBezTo>
                        <a:cubicBezTo>
                          <a:pt x="5544387" y="1306863"/>
                          <a:pt x="5544091" y="1390955"/>
                          <a:pt x="5560051" y="1657433"/>
                        </a:cubicBezTo>
                        <a:cubicBezTo>
                          <a:pt x="5576011" y="1923911"/>
                          <a:pt x="5535326" y="2106891"/>
                          <a:pt x="5560051" y="2261304"/>
                        </a:cubicBezTo>
                        <a:cubicBezTo>
                          <a:pt x="5584776" y="2415717"/>
                          <a:pt x="5532788" y="2767348"/>
                          <a:pt x="5560051" y="2903720"/>
                        </a:cubicBezTo>
                        <a:cubicBezTo>
                          <a:pt x="5587314" y="3040092"/>
                          <a:pt x="5521389" y="3452441"/>
                          <a:pt x="5560051" y="3854495"/>
                        </a:cubicBezTo>
                        <a:cubicBezTo>
                          <a:pt x="5332320" y="3858497"/>
                          <a:pt x="5089648" y="3828123"/>
                          <a:pt x="4753844" y="3854495"/>
                        </a:cubicBezTo>
                        <a:cubicBezTo>
                          <a:pt x="4418040" y="3880867"/>
                          <a:pt x="4254291" y="3886809"/>
                          <a:pt x="4058837" y="3854495"/>
                        </a:cubicBezTo>
                        <a:cubicBezTo>
                          <a:pt x="3863383" y="3822181"/>
                          <a:pt x="3520622" y="3833944"/>
                          <a:pt x="3363831" y="3854495"/>
                        </a:cubicBezTo>
                        <a:cubicBezTo>
                          <a:pt x="3207040" y="3875046"/>
                          <a:pt x="3003956" y="3830904"/>
                          <a:pt x="2668824" y="3854495"/>
                        </a:cubicBezTo>
                        <a:cubicBezTo>
                          <a:pt x="2333692" y="3878086"/>
                          <a:pt x="2233225" y="3857900"/>
                          <a:pt x="1973818" y="3854495"/>
                        </a:cubicBezTo>
                        <a:cubicBezTo>
                          <a:pt x="1714411" y="3851090"/>
                          <a:pt x="1613090" y="3885912"/>
                          <a:pt x="1334412" y="3854495"/>
                        </a:cubicBezTo>
                        <a:cubicBezTo>
                          <a:pt x="1055734" y="3823078"/>
                          <a:pt x="556692" y="3824947"/>
                          <a:pt x="0" y="3854495"/>
                        </a:cubicBezTo>
                        <a:cubicBezTo>
                          <a:pt x="-29036" y="3545047"/>
                          <a:pt x="-2810" y="3456454"/>
                          <a:pt x="0" y="3212079"/>
                        </a:cubicBezTo>
                        <a:cubicBezTo>
                          <a:pt x="2810" y="2967704"/>
                          <a:pt x="23961" y="2871579"/>
                          <a:pt x="0" y="2531118"/>
                        </a:cubicBezTo>
                        <a:cubicBezTo>
                          <a:pt x="-23961" y="2190657"/>
                          <a:pt x="-15673" y="2053510"/>
                          <a:pt x="0" y="1850158"/>
                        </a:cubicBezTo>
                        <a:cubicBezTo>
                          <a:pt x="15673" y="1646806"/>
                          <a:pt x="4655" y="1476635"/>
                          <a:pt x="0" y="1130652"/>
                        </a:cubicBezTo>
                        <a:cubicBezTo>
                          <a:pt x="-4655" y="784669"/>
                          <a:pt x="43203" y="400835"/>
                          <a:pt x="0" y="0"/>
                        </a:cubicBezTo>
                        <a:close/>
                      </a:path>
                      <a:path w="5560051" h="3854495" stroke="0" extrusionOk="0">
                        <a:moveTo>
                          <a:pt x="0" y="0"/>
                        </a:moveTo>
                        <a:cubicBezTo>
                          <a:pt x="261035" y="19020"/>
                          <a:pt x="448574" y="6992"/>
                          <a:pt x="639406" y="0"/>
                        </a:cubicBezTo>
                        <a:cubicBezTo>
                          <a:pt x="830238" y="-6992"/>
                          <a:pt x="983014" y="13190"/>
                          <a:pt x="1167611" y="0"/>
                        </a:cubicBezTo>
                        <a:cubicBezTo>
                          <a:pt x="1352208" y="-13190"/>
                          <a:pt x="1776418" y="-17566"/>
                          <a:pt x="1973818" y="0"/>
                        </a:cubicBezTo>
                        <a:cubicBezTo>
                          <a:pt x="2171218" y="17566"/>
                          <a:pt x="2374687" y="-20238"/>
                          <a:pt x="2613224" y="0"/>
                        </a:cubicBezTo>
                        <a:cubicBezTo>
                          <a:pt x="2851761" y="20238"/>
                          <a:pt x="3045860" y="-24966"/>
                          <a:pt x="3252630" y="0"/>
                        </a:cubicBezTo>
                        <a:cubicBezTo>
                          <a:pt x="3459400" y="24966"/>
                          <a:pt x="3873709" y="16022"/>
                          <a:pt x="4058837" y="0"/>
                        </a:cubicBezTo>
                        <a:cubicBezTo>
                          <a:pt x="4243965" y="-16022"/>
                          <a:pt x="4522477" y="-11088"/>
                          <a:pt x="4642643" y="0"/>
                        </a:cubicBezTo>
                        <a:cubicBezTo>
                          <a:pt x="4762809" y="11088"/>
                          <a:pt x="5226343" y="-14404"/>
                          <a:pt x="5560051" y="0"/>
                        </a:cubicBezTo>
                        <a:cubicBezTo>
                          <a:pt x="5536579" y="282483"/>
                          <a:pt x="5542729" y="554474"/>
                          <a:pt x="5560051" y="719506"/>
                        </a:cubicBezTo>
                        <a:cubicBezTo>
                          <a:pt x="5577373" y="884538"/>
                          <a:pt x="5553065" y="1130022"/>
                          <a:pt x="5560051" y="1284832"/>
                        </a:cubicBezTo>
                        <a:cubicBezTo>
                          <a:pt x="5567037" y="1439642"/>
                          <a:pt x="5543457" y="1611945"/>
                          <a:pt x="5560051" y="1927248"/>
                        </a:cubicBezTo>
                        <a:cubicBezTo>
                          <a:pt x="5576645" y="2242551"/>
                          <a:pt x="5560301" y="2411349"/>
                          <a:pt x="5560051" y="2608208"/>
                        </a:cubicBezTo>
                        <a:cubicBezTo>
                          <a:pt x="5559801" y="2805067"/>
                          <a:pt x="5578639" y="2885444"/>
                          <a:pt x="5560051" y="3134989"/>
                        </a:cubicBezTo>
                        <a:cubicBezTo>
                          <a:pt x="5541463" y="3384534"/>
                          <a:pt x="5591040" y="3669303"/>
                          <a:pt x="5560051" y="3854495"/>
                        </a:cubicBezTo>
                        <a:cubicBezTo>
                          <a:pt x="5274713" y="3850773"/>
                          <a:pt x="5006991" y="3833126"/>
                          <a:pt x="4865045" y="3854495"/>
                        </a:cubicBezTo>
                        <a:cubicBezTo>
                          <a:pt x="4723099" y="3875864"/>
                          <a:pt x="4408965" y="3862172"/>
                          <a:pt x="4170038" y="3854495"/>
                        </a:cubicBezTo>
                        <a:cubicBezTo>
                          <a:pt x="3931111" y="3846818"/>
                          <a:pt x="3631388" y="3867267"/>
                          <a:pt x="3363831" y="3854495"/>
                        </a:cubicBezTo>
                        <a:cubicBezTo>
                          <a:pt x="3096274" y="3841723"/>
                          <a:pt x="2998236" y="3821170"/>
                          <a:pt x="2668824" y="3854495"/>
                        </a:cubicBezTo>
                        <a:cubicBezTo>
                          <a:pt x="2339412" y="3887820"/>
                          <a:pt x="2259452" y="3835460"/>
                          <a:pt x="2140620" y="3854495"/>
                        </a:cubicBezTo>
                        <a:cubicBezTo>
                          <a:pt x="2021788" y="3873530"/>
                          <a:pt x="1764321" y="3842204"/>
                          <a:pt x="1556814" y="3854495"/>
                        </a:cubicBezTo>
                        <a:cubicBezTo>
                          <a:pt x="1349307" y="3866786"/>
                          <a:pt x="1101022" y="3874840"/>
                          <a:pt x="750607" y="3854495"/>
                        </a:cubicBezTo>
                        <a:cubicBezTo>
                          <a:pt x="400192" y="3834150"/>
                          <a:pt x="337954" y="3874004"/>
                          <a:pt x="0" y="3854495"/>
                        </a:cubicBezTo>
                        <a:cubicBezTo>
                          <a:pt x="-6566" y="3637170"/>
                          <a:pt x="25031" y="3517634"/>
                          <a:pt x="0" y="3289169"/>
                        </a:cubicBezTo>
                        <a:cubicBezTo>
                          <a:pt x="-25031" y="3060704"/>
                          <a:pt x="-32" y="2906137"/>
                          <a:pt x="0" y="2685298"/>
                        </a:cubicBezTo>
                        <a:cubicBezTo>
                          <a:pt x="32" y="2464459"/>
                          <a:pt x="15735" y="2336272"/>
                          <a:pt x="0" y="2158517"/>
                        </a:cubicBezTo>
                        <a:cubicBezTo>
                          <a:pt x="-15735" y="1980762"/>
                          <a:pt x="-17642" y="1880160"/>
                          <a:pt x="0" y="1631736"/>
                        </a:cubicBezTo>
                        <a:cubicBezTo>
                          <a:pt x="17642" y="1383312"/>
                          <a:pt x="17176" y="1196258"/>
                          <a:pt x="0" y="950775"/>
                        </a:cubicBezTo>
                        <a:cubicBezTo>
                          <a:pt x="-17176" y="705292"/>
                          <a:pt x="-16427" y="4198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姓名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團隊名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學校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現職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社群平台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(IG/ 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臉書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官網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 podcast…)</a:t>
            </a: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為什麼是我個人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我們團隊提案？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之於「嘉義游牧者（</a:t>
            </a:r>
            <a:r>
              <a:rPr lang="en-US" altLang="zh-TW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CYNomads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）」、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「二地工作Ｘ二地生活」有甚麼無可取代性？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A56B8DE-685E-2278-C861-63E76087D323}"/>
              </a:ext>
            </a:extLst>
          </p:cNvPr>
          <p:cNvSpPr/>
          <p:nvPr/>
        </p:nvSpPr>
        <p:spPr>
          <a:xfrm>
            <a:off x="6296507" y="3604292"/>
            <a:ext cx="2403987" cy="2231732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  <a:extLst>
              <a:ext uri="{C807C97D-BFC1-408E-A445-0C87EB9F89A2}">
                <ask:lineSketchStyleProps xmlns:ask="http://schemas.microsoft.com/office/drawing/2018/sketchyshapes" sd="3312985769">
                  <a:custGeom>
                    <a:avLst/>
                    <a:gdLst>
                      <a:gd name="connsiteX0" fmla="*/ 0 w 2403987"/>
                      <a:gd name="connsiteY0" fmla="*/ 0 h 1807121"/>
                      <a:gd name="connsiteX1" fmla="*/ 552917 w 2403987"/>
                      <a:gd name="connsiteY1" fmla="*/ 0 h 1807121"/>
                      <a:gd name="connsiteX2" fmla="*/ 1105834 w 2403987"/>
                      <a:gd name="connsiteY2" fmla="*/ 0 h 1807121"/>
                      <a:gd name="connsiteX3" fmla="*/ 1634711 w 2403987"/>
                      <a:gd name="connsiteY3" fmla="*/ 0 h 1807121"/>
                      <a:gd name="connsiteX4" fmla="*/ 2403987 w 2403987"/>
                      <a:gd name="connsiteY4" fmla="*/ 0 h 1807121"/>
                      <a:gd name="connsiteX5" fmla="*/ 2403987 w 2403987"/>
                      <a:gd name="connsiteY5" fmla="*/ 584302 h 1807121"/>
                      <a:gd name="connsiteX6" fmla="*/ 2403987 w 2403987"/>
                      <a:gd name="connsiteY6" fmla="*/ 1168605 h 1807121"/>
                      <a:gd name="connsiteX7" fmla="*/ 2403987 w 2403987"/>
                      <a:gd name="connsiteY7" fmla="*/ 1807121 h 1807121"/>
                      <a:gd name="connsiteX8" fmla="*/ 1802990 w 2403987"/>
                      <a:gd name="connsiteY8" fmla="*/ 1807121 h 1807121"/>
                      <a:gd name="connsiteX9" fmla="*/ 1226033 w 2403987"/>
                      <a:gd name="connsiteY9" fmla="*/ 1807121 h 1807121"/>
                      <a:gd name="connsiteX10" fmla="*/ 576957 w 2403987"/>
                      <a:gd name="connsiteY10" fmla="*/ 1807121 h 1807121"/>
                      <a:gd name="connsiteX11" fmla="*/ 0 w 2403987"/>
                      <a:gd name="connsiteY11" fmla="*/ 1807121 h 1807121"/>
                      <a:gd name="connsiteX12" fmla="*/ 0 w 2403987"/>
                      <a:gd name="connsiteY12" fmla="*/ 1204747 h 1807121"/>
                      <a:gd name="connsiteX13" fmla="*/ 0 w 2403987"/>
                      <a:gd name="connsiteY13" fmla="*/ 656587 h 1807121"/>
                      <a:gd name="connsiteX14" fmla="*/ 0 w 2403987"/>
                      <a:gd name="connsiteY14" fmla="*/ 0 h 18071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403987" h="1807121" fill="none" extrusionOk="0">
                        <a:moveTo>
                          <a:pt x="0" y="0"/>
                        </a:moveTo>
                        <a:cubicBezTo>
                          <a:pt x="265964" y="9217"/>
                          <a:pt x="312796" y="-13712"/>
                          <a:pt x="552917" y="0"/>
                        </a:cubicBezTo>
                        <a:cubicBezTo>
                          <a:pt x="793038" y="13712"/>
                          <a:pt x="872420" y="-25390"/>
                          <a:pt x="1105834" y="0"/>
                        </a:cubicBezTo>
                        <a:cubicBezTo>
                          <a:pt x="1339248" y="25390"/>
                          <a:pt x="1438731" y="26412"/>
                          <a:pt x="1634711" y="0"/>
                        </a:cubicBezTo>
                        <a:cubicBezTo>
                          <a:pt x="1830691" y="-26412"/>
                          <a:pt x="2135077" y="34971"/>
                          <a:pt x="2403987" y="0"/>
                        </a:cubicBezTo>
                        <a:cubicBezTo>
                          <a:pt x="2431022" y="162936"/>
                          <a:pt x="2410623" y="316645"/>
                          <a:pt x="2403987" y="584302"/>
                        </a:cubicBezTo>
                        <a:cubicBezTo>
                          <a:pt x="2397351" y="851959"/>
                          <a:pt x="2410134" y="898601"/>
                          <a:pt x="2403987" y="1168605"/>
                        </a:cubicBezTo>
                        <a:cubicBezTo>
                          <a:pt x="2397840" y="1438609"/>
                          <a:pt x="2372080" y="1579460"/>
                          <a:pt x="2403987" y="1807121"/>
                        </a:cubicBezTo>
                        <a:cubicBezTo>
                          <a:pt x="2109390" y="1816898"/>
                          <a:pt x="1966945" y="1791534"/>
                          <a:pt x="1802990" y="1807121"/>
                        </a:cubicBezTo>
                        <a:cubicBezTo>
                          <a:pt x="1639035" y="1822708"/>
                          <a:pt x="1430147" y="1816592"/>
                          <a:pt x="1226033" y="1807121"/>
                        </a:cubicBezTo>
                        <a:cubicBezTo>
                          <a:pt x="1021919" y="1797650"/>
                          <a:pt x="882278" y="1835777"/>
                          <a:pt x="576957" y="1807121"/>
                        </a:cubicBezTo>
                        <a:cubicBezTo>
                          <a:pt x="271636" y="1778465"/>
                          <a:pt x="281390" y="1817204"/>
                          <a:pt x="0" y="1807121"/>
                        </a:cubicBezTo>
                        <a:cubicBezTo>
                          <a:pt x="-29157" y="1565763"/>
                          <a:pt x="11949" y="1451396"/>
                          <a:pt x="0" y="1204747"/>
                        </a:cubicBezTo>
                        <a:cubicBezTo>
                          <a:pt x="-11949" y="958098"/>
                          <a:pt x="-13455" y="857965"/>
                          <a:pt x="0" y="656587"/>
                        </a:cubicBezTo>
                        <a:cubicBezTo>
                          <a:pt x="13455" y="455209"/>
                          <a:pt x="-12052" y="317240"/>
                          <a:pt x="0" y="0"/>
                        </a:cubicBezTo>
                        <a:close/>
                      </a:path>
                      <a:path w="2403987" h="1807121" stroke="0" extrusionOk="0">
                        <a:moveTo>
                          <a:pt x="0" y="0"/>
                        </a:moveTo>
                        <a:cubicBezTo>
                          <a:pt x="196297" y="15469"/>
                          <a:pt x="327431" y="-26597"/>
                          <a:pt x="576957" y="0"/>
                        </a:cubicBezTo>
                        <a:cubicBezTo>
                          <a:pt x="826483" y="26597"/>
                          <a:pt x="924695" y="-15213"/>
                          <a:pt x="1177954" y="0"/>
                        </a:cubicBezTo>
                        <a:cubicBezTo>
                          <a:pt x="1431213" y="15213"/>
                          <a:pt x="1471796" y="17065"/>
                          <a:pt x="1754911" y="0"/>
                        </a:cubicBezTo>
                        <a:cubicBezTo>
                          <a:pt x="2038026" y="-17065"/>
                          <a:pt x="2125299" y="31349"/>
                          <a:pt x="2403987" y="0"/>
                        </a:cubicBezTo>
                        <a:cubicBezTo>
                          <a:pt x="2404726" y="272253"/>
                          <a:pt x="2428105" y="493095"/>
                          <a:pt x="2403987" y="638516"/>
                        </a:cubicBezTo>
                        <a:cubicBezTo>
                          <a:pt x="2379869" y="783937"/>
                          <a:pt x="2419638" y="1069802"/>
                          <a:pt x="2403987" y="1222819"/>
                        </a:cubicBezTo>
                        <a:cubicBezTo>
                          <a:pt x="2388336" y="1375836"/>
                          <a:pt x="2387277" y="1649385"/>
                          <a:pt x="2403987" y="1807121"/>
                        </a:cubicBezTo>
                        <a:cubicBezTo>
                          <a:pt x="2223899" y="1780832"/>
                          <a:pt x="2013594" y="1828315"/>
                          <a:pt x="1875110" y="1807121"/>
                        </a:cubicBezTo>
                        <a:cubicBezTo>
                          <a:pt x="1736626" y="1785927"/>
                          <a:pt x="1396062" y="1788844"/>
                          <a:pt x="1274113" y="1807121"/>
                        </a:cubicBezTo>
                        <a:cubicBezTo>
                          <a:pt x="1152164" y="1825398"/>
                          <a:pt x="875580" y="1822975"/>
                          <a:pt x="625037" y="1807121"/>
                        </a:cubicBezTo>
                        <a:cubicBezTo>
                          <a:pt x="374494" y="1791267"/>
                          <a:pt x="183640" y="1831202"/>
                          <a:pt x="0" y="1807121"/>
                        </a:cubicBezTo>
                        <a:cubicBezTo>
                          <a:pt x="-810" y="1667611"/>
                          <a:pt x="8211" y="1475347"/>
                          <a:pt x="0" y="1240890"/>
                        </a:cubicBezTo>
                        <a:cubicBezTo>
                          <a:pt x="-8211" y="1006433"/>
                          <a:pt x="16899" y="759950"/>
                          <a:pt x="0" y="602374"/>
                        </a:cubicBezTo>
                        <a:cubicBezTo>
                          <a:pt x="-16899" y="444798"/>
                          <a:pt x="26882" y="27409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個人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團體照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2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1D1CE86E-F113-A18C-CE55-6782E9953F92}"/>
              </a:ext>
            </a:extLst>
          </p:cNvPr>
          <p:cNvSpPr txBox="1">
            <a:spLocks/>
          </p:cNvSpPr>
          <p:nvPr/>
        </p:nvSpPr>
        <p:spPr>
          <a:xfrm>
            <a:off x="1555295" y="562109"/>
            <a:ext cx="5927273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我想當個「嘉義游牧者（</a:t>
            </a:r>
            <a:r>
              <a:rPr lang="en-US" altLang="zh-TW" dirty="0" err="1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CYNomads</a:t>
            </a: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）」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495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BF41C82-D27F-94A9-822C-CB85FBB51288}"/>
              </a:ext>
            </a:extLst>
          </p:cNvPr>
          <p:cNvSpPr/>
          <p:nvPr/>
        </p:nvSpPr>
        <p:spPr>
          <a:xfrm>
            <a:off x="5940396" y="1171813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0883690B-65F6-F9C6-D6CF-8763A5464062}"/>
              </a:ext>
            </a:extLst>
          </p:cNvPr>
          <p:cNvSpPr txBox="1">
            <a:spLocks/>
          </p:cNvSpPr>
          <p:nvPr/>
        </p:nvSpPr>
        <p:spPr>
          <a:xfrm>
            <a:off x="5940395" y="3083091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2BF885DA-3425-2089-4152-E2522A204BF4}"/>
              </a:ext>
            </a:extLst>
          </p:cNvPr>
          <p:cNvSpPr txBox="1">
            <a:spLocks/>
          </p:cNvSpPr>
          <p:nvPr/>
        </p:nvSpPr>
        <p:spPr>
          <a:xfrm>
            <a:off x="1510145" y="563862"/>
            <a:ext cx="5888182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過往的我曾經</a:t>
            </a:r>
            <a:r>
              <a:rPr lang="en-US" altLang="zh-TW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…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541D366-0172-81BC-0150-732FFF42A655}"/>
              </a:ext>
            </a:extLst>
          </p:cNvPr>
          <p:cNvSpPr/>
          <p:nvPr/>
        </p:nvSpPr>
        <p:spPr>
          <a:xfrm>
            <a:off x="5940395" y="3634071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1A092AEF-E50A-D43A-4227-87514A76D40C}"/>
              </a:ext>
            </a:extLst>
          </p:cNvPr>
          <p:cNvSpPr txBox="1">
            <a:spLocks/>
          </p:cNvSpPr>
          <p:nvPr/>
        </p:nvSpPr>
        <p:spPr>
          <a:xfrm>
            <a:off x="5940394" y="5545349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1B3BC1-E77E-4A20-2747-3DBB111A74D9}"/>
              </a:ext>
            </a:extLst>
          </p:cNvPr>
          <p:cNvSpPr/>
          <p:nvPr/>
        </p:nvSpPr>
        <p:spPr>
          <a:xfrm>
            <a:off x="3370006" y="1171813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082F54C6-6E56-7AEA-1C30-05B4F84A4D50}"/>
              </a:ext>
            </a:extLst>
          </p:cNvPr>
          <p:cNvSpPr txBox="1">
            <a:spLocks/>
          </p:cNvSpPr>
          <p:nvPr/>
        </p:nvSpPr>
        <p:spPr>
          <a:xfrm>
            <a:off x="3370005" y="3083091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D78B483-0999-D68B-C022-9D0362F5EBE4}"/>
              </a:ext>
            </a:extLst>
          </p:cNvPr>
          <p:cNvSpPr/>
          <p:nvPr/>
        </p:nvSpPr>
        <p:spPr>
          <a:xfrm>
            <a:off x="3370005" y="3634071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DAA911E5-3142-B085-9D5B-934260124EDE}"/>
              </a:ext>
            </a:extLst>
          </p:cNvPr>
          <p:cNvSpPr txBox="1">
            <a:spLocks/>
          </p:cNvSpPr>
          <p:nvPr/>
        </p:nvSpPr>
        <p:spPr>
          <a:xfrm>
            <a:off x="3370004" y="5545349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3CBFA32-9DFA-6979-756B-89946003738E}"/>
              </a:ext>
            </a:extLst>
          </p:cNvPr>
          <p:cNvSpPr/>
          <p:nvPr/>
        </p:nvSpPr>
        <p:spPr>
          <a:xfrm>
            <a:off x="799615" y="1171813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16" name="內容版面配置區 2">
            <a:extLst>
              <a:ext uri="{FF2B5EF4-FFF2-40B4-BE49-F238E27FC236}">
                <a16:creationId xmlns:a16="http://schemas.microsoft.com/office/drawing/2014/main" id="{71F2FCCC-4DA6-0376-8721-ED59F7AF1AAA}"/>
              </a:ext>
            </a:extLst>
          </p:cNvPr>
          <p:cNvSpPr txBox="1">
            <a:spLocks/>
          </p:cNvSpPr>
          <p:nvPr/>
        </p:nvSpPr>
        <p:spPr>
          <a:xfrm>
            <a:off x="799614" y="3083091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EC90FDC-42D0-8993-DC0F-204A858E203A}"/>
              </a:ext>
            </a:extLst>
          </p:cNvPr>
          <p:cNvSpPr/>
          <p:nvPr/>
        </p:nvSpPr>
        <p:spPr>
          <a:xfrm>
            <a:off x="799614" y="3634071"/>
            <a:ext cx="2403987" cy="1911278"/>
          </a:xfrm>
          <a:prstGeom prst="rect">
            <a:avLst/>
          </a:prstGeom>
          <a:solidFill>
            <a:schemeClr val="bg1">
              <a:alpha val="60000"/>
            </a:schemeClr>
          </a:solidFill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華康儷宋 Std W3" panose="02020300000000000000" pitchFamily="18" charset="-120"/>
              <a:ea typeface="華康儷宋 Std W3" panose="02020300000000000000" pitchFamily="18" charset="-120"/>
            </a:endParaRP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id="{1C8E7519-2343-867D-02CD-B8CD6CDA523B}"/>
              </a:ext>
            </a:extLst>
          </p:cNvPr>
          <p:cNvSpPr txBox="1">
            <a:spLocks/>
          </p:cNvSpPr>
          <p:nvPr/>
        </p:nvSpPr>
        <p:spPr>
          <a:xfrm>
            <a:off x="799613" y="5545349"/>
            <a:ext cx="2403987" cy="3640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相關經歷說明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146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06900511-7DBD-44EC-B07C-99B44DA405AA}"/>
              </a:ext>
            </a:extLst>
          </p:cNvPr>
          <p:cNvSpPr txBox="1">
            <a:spLocks/>
          </p:cNvSpPr>
          <p:nvPr/>
        </p:nvSpPr>
        <p:spPr>
          <a:xfrm>
            <a:off x="1662545" y="630375"/>
            <a:ext cx="5777346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我對「嘉義二地居」的想像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FD65DAC-D8CE-F000-9D07-E267001BB86C}"/>
              </a:ext>
            </a:extLst>
          </p:cNvPr>
          <p:cNvSpPr/>
          <p:nvPr/>
        </p:nvSpPr>
        <p:spPr>
          <a:xfrm>
            <a:off x="462336" y="1467757"/>
            <a:ext cx="5458937" cy="1763486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關於嘉義的觀察與認識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122527E-C630-C286-A281-64A61571C36C}"/>
              </a:ext>
            </a:extLst>
          </p:cNvPr>
          <p:cNvSpPr/>
          <p:nvPr/>
        </p:nvSpPr>
        <p:spPr>
          <a:xfrm>
            <a:off x="462337" y="3442505"/>
            <a:ext cx="5458936" cy="2066574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為何是嘉義？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為何想到嘉義嘗試二地工作Ｘ二地生活？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21061F1-81DA-1361-71F0-6035EB830991}"/>
              </a:ext>
            </a:extLst>
          </p:cNvPr>
          <p:cNvSpPr/>
          <p:nvPr/>
        </p:nvSpPr>
        <p:spPr>
          <a:xfrm>
            <a:off x="6122833" y="1467757"/>
            <a:ext cx="2403987" cy="1763486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7FB4518-FA0D-37E9-68AD-603652F365E7}"/>
              </a:ext>
            </a:extLst>
          </p:cNvPr>
          <p:cNvSpPr/>
          <p:nvPr/>
        </p:nvSpPr>
        <p:spPr>
          <a:xfrm>
            <a:off x="6142499" y="3442505"/>
            <a:ext cx="2403987" cy="2066574"/>
          </a:xfrm>
          <a:prstGeom prst="rect">
            <a:avLst/>
          </a:prstGeom>
          <a:solidFill>
            <a:schemeClr val="bg1">
              <a:alpha val="60000"/>
            </a:schemeClr>
          </a:solidFill>
          <a:ln w="9525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</a:t>
            </a:r>
          </a:p>
        </p:txBody>
      </p:sp>
    </p:spTree>
    <p:extLst>
      <p:ext uri="{BB962C8B-B14F-4D97-AF65-F5344CB8AC3E}">
        <p14:creationId xmlns:p14="http://schemas.microsoft.com/office/powerpoint/2010/main" val="203808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28B5D00-6293-C1DC-2D7D-AD0DC2A31D09}"/>
              </a:ext>
            </a:extLst>
          </p:cNvPr>
          <p:cNvSpPr/>
          <p:nvPr/>
        </p:nvSpPr>
        <p:spPr>
          <a:xfrm>
            <a:off x="341582" y="3794215"/>
            <a:ext cx="8161284" cy="193770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創新體驗設計    □餐食體驗規劃     □ 社區共生實踐     □文化探索研究 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其他＿＿＿＿＿＿＿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4D320959-E9D1-57FA-2145-33EAA6C86AE1}"/>
              </a:ext>
            </a:extLst>
          </p:cNvPr>
          <p:cNvSpPr txBox="1">
            <a:spLocks/>
          </p:cNvSpPr>
          <p:nvPr/>
        </p:nvSpPr>
        <p:spPr>
          <a:xfrm>
            <a:off x="1555294" y="562109"/>
            <a:ext cx="6168119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我的「嘉義二地居」規劃：計畫名稱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65E57D00-E1AF-6E6E-9D5A-B94B871B4065}"/>
              </a:ext>
            </a:extLst>
          </p:cNvPr>
          <p:cNvSpPr txBox="1">
            <a:spLocks/>
          </p:cNvSpPr>
          <p:nvPr/>
        </p:nvSpPr>
        <p:spPr>
          <a:xfrm>
            <a:off x="341581" y="3384548"/>
            <a:ext cx="2213359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主軸議題 </a:t>
            </a:r>
            <a:r>
              <a:rPr lang="en-US" altLang="zh-TW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擇一</a:t>
            </a:r>
            <a:r>
              <a:rPr lang="en-US" altLang="zh-TW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</a:t>
            </a:r>
            <a:endParaRPr lang="en-US" altLang="zh-TW" sz="1800" dirty="0">
              <a:solidFill>
                <a:srgbClr val="FFFF00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2189660-A3D9-817A-959F-2087D94C75CB}"/>
              </a:ext>
            </a:extLst>
          </p:cNvPr>
          <p:cNvSpPr/>
          <p:nvPr/>
        </p:nvSpPr>
        <p:spPr>
          <a:xfrm>
            <a:off x="341581" y="1858919"/>
            <a:ext cx="8161284" cy="978443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二地居生存實踐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移居城市特質呈現  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2BEA5EA3-083E-044D-D5A2-879A7E65BE99}"/>
              </a:ext>
            </a:extLst>
          </p:cNvPr>
          <p:cNvSpPr txBox="1">
            <a:spLocks/>
          </p:cNvSpPr>
          <p:nvPr/>
        </p:nvSpPr>
        <p:spPr>
          <a:xfrm>
            <a:off x="341581" y="1486037"/>
            <a:ext cx="2213359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行動</a:t>
            </a:r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類別 </a:t>
            </a:r>
            <a:r>
              <a:rPr lang="en-US" altLang="zh-TW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(</a:t>
            </a:r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擇一</a:t>
            </a:r>
            <a:r>
              <a:rPr lang="en-US" altLang="zh-TW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)</a:t>
            </a:r>
            <a:r>
              <a:rPr lang="zh-TW" altLang="en-US" sz="1800" dirty="0">
                <a:solidFill>
                  <a:srgbClr val="FFFF00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</a:t>
            </a:r>
            <a:endParaRPr lang="en-US" altLang="zh-TW" sz="1800" dirty="0">
              <a:solidFill>
                <a:srgbClr val="FFFF00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908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C5B322-0E7B-807D-FB7C-923E3C01BEA9}"/>
              </a:ext>
            </a:extLst>
          </p:cNvPr>
          <p:cNvSpPr txBox="1">
            <a:spLocks/>
          </p:cNvSpPr>
          <p:nvPr/>
        </p:nvSpPr>
        <p:spPr>
          <a:xfrm>
            <a:off x="341584" y="1414816"/>
            <a:ext cx="2213358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提案動機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FC4C56D-06E6-D166-FE42-42E11E67DB3B}"/>
              </a:ext>
            </a:extLst>
          </p:cNvPr>
          <p:cNvSpPr/>
          <p:nvPr/>
        </p:nvSpPr>
        <p:spPr>
          <a:xfrm>
            <a:off x="341584" y="1809287"/>
            <a:ext cx="8161284" cy="3760239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我的嘉義二地居 起心動念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/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 提案動機？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4D320959-E9D1-57FA-2145-33EAA6C86AE1}"/>
              </a:ext>
            </a:extLst>
          </p:cNvPr>
          <p:cNvSpPr txBox="1">
            <a:spLocks/>
          </p:cNvSpPr>
          <p:nvPr/>
        </p:nvSpPr>
        <p:spPr>
          <a:xfrm>
            <a:off x="1555294" y="562109"/>
            <a:ext cx="6168119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我的「嘉義二地居」規劃：計畫名稱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289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72F81A68-26A5-FEB3-44A3-1A546F8F6A15}"/>
              </a:ext>
            </a:extLst>
          </p:cNvPr>
          <p:cNvSpPr txBox="1">
            <a:spLocks/>
          </p:cNvSpPr>
          <p:nvPr/>
        </p:nvSpPr>
        <p:spPr>
          <a:xfrm>
            <a:off x="326835" y="392895"/>
            <a:ext cx="2401616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規劃合作單位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9F32D6B-B7A6-3A8C-CACE-3B0CB280986C}"/>
              </a:ext>
            </a:extLst>
          </p:cNvPr>
          <p:cNvSpPr/>
          <p:nvPr/>
        </p:nvSpPr>
        <p:spPr>
          <a:xfrm>
            <a:off x="326835" y="787367"/>
            <a:ext cx="5720004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已與合作單位洽談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尚未與合作單位洽談，需媒合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為何想與此單位合作？觀察與想像？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2603D87-DE5D-30AF-0676-1AD35DC038E4}"/>
              </a:ext>
            </a:extLst>
          </p:cNvPr>
          <p:cNvSpPr/>
          <p:nvPr/>
        </p:nvSpPr>
        <p:spPr>
          <a:xfrm>
            <a:off x="6343781" y="787367"/>
            <a:ext cx="2403987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90065594-AD97-E3A7-4858-ADE4BD33B3B4}"/>
              </a:ext>
            </a:extLst>
          </p:cNvPr>
          <p:cNvSpPr txBox="1">
            <a:spLocks/>
          </p:cNvSpPr>
          <p:nvPr/>
        </p:nvSpPr>
        <p:spPr>
          <a:xfrm>
            <a:off x="326835" y="3405186"/>
            <a:ext cx="2401616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規劃執行場域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C84DA1F-59DE-3106-F43C-E312D761C398}"/>
              </a:ext>
            </a:extLst>
          </p:cNvPr>
          <p:cNvSpPr/>
          <p:nvPr/>
        </p:nvSpPr>
        <p:spPr>
          <a:xfrm>
            <a:off x="326835" y="3799658"/>
            <a:ext cx="5720004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已與執行場域洽談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尚未與執行場域洽談，需媒合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為何想在此場域執行？觀察與想像？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311DDA8-647E-1735-3599-C59430968AB4}"/>
              </a:ext>
            </a:extLst>
          </p:cNvPr>
          <p:cNvSpPr/>
          <p:nvPr/>
        </p:nvSpPr>
        <p:spPr>
          <a:xfrm>
            <a:off x="6343781" y="3799658"/>
            <a:ext cx="2403987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</a:t>
            </a:r>
          </a:p>
        </p:txBody>
      </p:sp>
    </p:spTree>
    <p:extLst>
      <p:ext uri="{BB962C8B-B14F-4D97-AF65-F5344CB8AC3E}">
        <p14:creationId xmlns:p14="http://schemas.microsoft.com/office/powerpoint/2010/main" val="411260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37FC7336-A965-DAE9-6562-04A3509C131A}"/>
              </a:ext>
            </a:extLst>
          </p:cNvPr>
          <p:cNvSpPr txBox="1">
            <a:spLocks/>
          </p:cNvSpPr>
          <p:nvPr/>
        </p:nvSpPr>
        <p:spPr>
          <a:xfrm>
            <a:off x="326835" y="392895"/>
            <a:ext cx="2401616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規劃短期居住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0E2CE1D-3215-FB8D-6844-0E4D4B6F20FA}"/>
              </a:ext>
            </a:extLst>
          </p:cNvPr>
          <p:cNvSpPr/>
          <p:nvPr/>
        </p:nvSpPr>
        <p:spPr>
          <a:xfrm>
            <a:off x="326835" y="787367"/>
            <a:ext cx="5720004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已與短居場域洽談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□ 尚未與短居場域洽談，需媒合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為何想與此場域短居？觀察與想像？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A2735E6-C173-BCA4-9D69-1641D1ED2A75}"/>
              </a:ext>
            </a:extLst>
          </p:cNvPr>
          <p:cNvSpPr/>
          <p:nvPr/>
        </p:nvSpPr>
        <p:spPr>
          <a:xfrm>
            <a:off x="6343781" y="787367"/>
            <a:ext cx="2403987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FE5A8B4-272B-DA4A-BB2C-F1E270E6CA71}"/>
              </a:ext>
            </a:extLst>
          </p:cNvPr>
          <p:cNvSpPr/>
          <p:nvPr/>
        </p:nvSpPr>
        <p:spPr>
          <a:xfrm>
            <a:off x="326834" y="3322749"/>
            <a:ext cx="8420933" cy="227097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短居時程（須累積至少超過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30</a:t>
            </a:r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日）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  <a:p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615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EBCDC6E5-D987-2838-5975-2298FF896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23DB0D5C-A6DD-9F22-A8A4-EAE19C463C14}"/>
              </a:ext>
            </a:extLst>
          </p:cNvPr>
          <p:cNvSpPr txBox="1">
            <a:spLocks/>
          </p:cNvSpPr>
          <p:nvPr/>
        </p:nvSpPr>
        <p:spPr>
          <a:xfrm>
            <a:off x="1468582" y="562109"/>
            <a:ext cx="5943600" cy="487834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 我的「嘉義二地居」執行步驟</a:t>
            </a:r>
            <a:endParaRPr lang="en-US" altLang="zh-TW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27C49AE-4EFE-5F60-2345-DABCC6DDB0C1}"/>
              </a:ext>
            </a:extLst>
          </p:cNvPr>
          <p:cNvSpPr/>
          <p:nvPr/>
        </p:nvSpPr>
        <p:spPr>
          <a:xfrm>
            <a:off x="341584" y="1792465"/>
            <a:ext cx="5556297" cy="4303535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執行規劃內容說明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A0D8BA96-4993-2253-D66F-AEB5146FE836}"/>
              </a:ext>
            </a:extLst>
          </p:cNvPr>
          <p:cNvSpPr txBox="1">
            <a:spLocks/>
          </p:cNvSpPr>
          <p:nvPr/>
        </p:nvSpPr>
        <p:spPr>
          <a:xfrm>
            <a:off x="341582" y="1397994"/>
            <a:ext cx="2213359" cy="394472"/>
          </a:xfrm>
          <a:prstGeom prst="rect">
            <a:avLst/>
          </a:prstGeom>
          <a:solidFill>
            <a:srgbClr val="27AAA1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800" dirty="0">
                <a:solidFill>
                  <a:schemeClr val="bg1"/>
                </a:solidFill>
                <a:latin typeface="jf金萱 七分糖" panose="020B0800000000000000" pitchFamily="34" charset="-120"/>
                <a:ea typeface="jf金萱 七分糖" panose="020B0800000000000000" pitchFamily="34" charset="-120"/>
              </a:rPr>
              <a:t>步驟一 期初第一階段</a:t>
            </a:r>
            <a:endParaRPr lang="en-US" altLang="zh-TW" sz="1800" dirty="0">
              <a:solidFill>
                <a:schemeClr val="bg1"/>
              </a:solidFill>
              <a:latin typeface="jf金萱 七分糖" panose="020B0800000000000000" pitchFamily="34" charset="-120"/>
              <a:ea typeface="jf金萱 七分糖" panose="020B0800000000000000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1F1726-EBF0-314C-98AE-4959ACD3EC95}"/>
              </a:ext>
            </a:extLst>
          </p:cNvPr>
          <p:cNvSpPr/>
          <p:nvPr/>
        </p:nvSpPr>
        <p:spPr>
          <a:xfrm>
            <a:off x="6318947" y="1792466"/>
            <a:ext cx="2403987" cy="215608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1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FEEF9FA-4F3D-5120-ABEB-6C469AEE17AA}"/>
              </a:ext>
            </a:extLst>
          </p:cNvPr>
          <p:cNvSpPr/>
          <p:nvPr/>
        </p:nvSpPr>
        <p:spPr>
          <a:xfrm>
            <a:off x="6318947" y="4128655"/>
            <a:ext cx="2403987" cy="1993740"/>
          </a:xfrm>
          <a:prstGeom prst="rect">
            <a:avLst/>
          </a:prstGeom>
          <a:solidFill>
            <a:schemeClr val="bg1">
              <a:alpha val="6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相關示意圖 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jf金萱 三分糖" panose="020B0400000000000000" pitchFamily="34" charset="-120"/>
                <a:ea typeface="jf金萱 三分糖" panose="020B0400000000000000" pitchFamily="34" charset="-120"/>
              </a:rPr>
              <a:t>2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  <a:latin typeface="jf金萱 三分糖" panose="020B0400000000000000" pitchFamily="34" charset="-120"/>
              <a:ea typeface="jf金萱 三分糖" panose="020B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6930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155</TotalTime>
  <Words>710</Words>
  <Application>Microsoft Office PowerPoint</Application>
  <PresentationFormat>如螢幕大小 (4:3)</PresentationFormat>
  <Paragraphs>182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jf金萱 七分糖</vt:lpstr>
      <vt:lpstr>jf金萱 三分糖</vt:lpstr>
      <vt:lpstr>華康儷宋 Std W3</vt:lpstr>
      <vt:lpstr>華康儷宋 Std W5</vt:lpstr>
      <vt:lpstr>Microsoft JhengHei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Joanna</dc:creator>
  <cp:lastModifiedBy>Joanna</cp:lastModifiedBy>
  <cp:revision>41</cp:revision>
  <dcterms:created xsi:type="dcterms:W3CDTF">2024-11-25T07:40:54Z</dcterms:created>
  <dcterms:modified xsi:type="dcterms:W3CDTF">2025-02-11T09:04:12Z</dcterms:modified>
</cp:coreProperties>
</file>