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62" r:id="rId8"/>
    <p:sldId id="266" r:id="rId9"/>
    <p:sldId id="275" r:id="rId10"/>
    <p:sldId id="272" r:id="rId11"/>
    <p:sldId id="273" r:id="rId12"/>
    <p:sldId id="274" r:id="rId13"/>
    <p:sldId id="26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4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05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3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76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40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18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07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13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1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C33B-5DDD-4392-875B-709BB36AEB63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6B578A2-ADC1-5DD1-D5E7-C1C3D3FDC30A}"/>
              </a:ext>
            </a:extLst>
          </p:cNvPr>
          <p:cNvSpPr/>
          <p:nvPr/>
        </p:nvSpPr>
        <p:spPr>
          <a:xfrm>
            <a:off x="998956" y="1522153"/>
            <a:ext cx="7115234" cy="380444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街角館空間照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402EDE1-7F8B-4EC4-AC01-4350368E494A}"/>
              </a:ext>
            </a:extLst>
          </p:cNvPr>
          <p:cNvSpPr txBox="1"/>
          <p:nvPr/>
        </p:nvSpPr>
        <p:spPr>
          <a:xfrm>
            <a:off x="3424476" y="63651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地址／開放時間</a:t>
            </a:r>
            <a:endParaRPr lang="en-US" altLang="zh-TW" sz="1600" dirty="0">
              <a:solidFill>
                <a:schemeClr val="bg1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A9D914-9618-4B75-980A-1FCC595087EE}"/>
              </a:ext>
            </a:extLst>
          </p:cNvPr>
          <p:cNvSpPr txBox="1"/>
          <p:nvPr/>
        </p:nvSpPr>
        <p:spPr>
          <a:xfrm>
            <a:off x="3424476" y="5930283"/>
            <a:ext cx="1957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提案單位自行命名</a:t>
            </a:r>
            <a:r>
              <a:rPr lang="en-US" altLang="zh-TW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0908EA2-F2DA-4E5D-A5D8-827E9838C10F}"/>
              </a:ext>
            </a:extLst>
          </p:cNvPr>
          <p:cNvSpPr txBox="1"/>
          <p:nvPr/>
        </p:nvSpPr>
        <p:spPr>
          <a:xfrm>
            <a:off x="3424476" y="5495421"/>
            <a:ext cx="4192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個人類</a:t>
            </a:r>
            <a:r>
              <a:rPr lang="en-US" altLang="zh-TW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r>
              <a:rPr lang="zh-TW" altLang="en-US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提案者姓名／ </a:t>
            </a:r>
            <a:r>
              <a:rPr lang="en-US" altLang="zh-TW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團體類</a:t>
            </a:r>
            <a:r>
              <a:rPr lang="en-US" altLang="zh-TW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r>
              <a:rPr lang="zh-TW" altLang="en-US" sz="1600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提案單位名稱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9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22B8490-8973-0E13-C53A-39BA8BE8EB37}"/>
              </a:ext>
            </a:extLst>
          </p:cNvPr>
          <p:cNvSpPr/>
          <p:nvPr/>
        </p:nvSpPr>
        <p:spPr>
          <a:xfrm>
            <a:off x="639192" y="4509857"/>
            <a:ext cx="7883371" cy="189094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串聯內容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目標願景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BE9037-F493-88F6-7070-144735B4E090}"/>
              </a:ext>
            </a:extLst>
          </p:cNvPr>
          <p:cNvSpPr/>
          <p:nvPr/>
        </p:nvSpPr>
        <p:spPr>
          <a:xfrm>
            <a:off x="825623" y="1444910"/>
            <a:ext cx="3480048" cy="231034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相關照片</a:t>
            </a:r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1</a:t>
            </a:r>
          </a:p>
          <a:p>
            <a:pPr algn="ctr"/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過往執行參考照</a:t>
            </a:r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或規劃示意圖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9E7AB7-01E0-3B11-E90B-93DB9BDC25AF}"/>
              </a:ext>
            </a:extLst>
          </p:cNvPr>
          <p:cNvSpPr/>
          <p:nvPr/>
        </p:nvSpPr>
        <p:spPr>
          <a:xfrm>
            <a:off x="4838332" y="1444910"/>
            <a:ext cx="3480046" cy="231034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相關照片</a:t>
            </a:r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2</a:t>
            </a:r>
          </a:p>
          <a:p>
            <a:pPr algn="ctr"/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過往執行參考照</a:t>
            </a:r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或規劃示意圖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1B9F8-C4D2-472B-8674-CF6DB4228C94}"/>
              </a:ext>
            </a:extLst>
          </p:cNvPr>
          <p:cNvSpPr txBox="1">
            <a:spLocks/>
          </p:cNvSpPr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600" dirty="0">
                <a:solidFill>
                  <a:schemeClr val="bg1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（視需求填寫，若不需要可刪除）</a:t>
            </a:r>
            <a:endParaRPr lang="en-US" altLang="zh-TW" sz="1600" dirty="0">
              <a:solidFill>
                <a:schemeClr val="bg1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001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706057C-7468-6A17-B67C-7E997F02F5E9}"/>
              </a:ext>
            </a:extLst>
          </p:cNvPr>
          <p:cNvSpPr/>
          <p:nvPr/>
        </p:nvSpPr>
        <p:spPr>
          <a:xfrm>
            <a:off x="648071" y="4518734"/>
            <a:ext cx="7856738" cy="187318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設計緣起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(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與諸羅建城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320+1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及 二通生活圈街角館的關聯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)</a:t>
            </a: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8DBE40-BF8D-3879-CA66-A59A247FF2BE}"/>
              </a:ext>
            </a:extLst>
          </p:cNvPr>
          <p:cNvSpPr/>
          <p:nvPr/>
        </p:nvSpPr>
        <p:spPr>
          <a:xfrm>
            <a:off x="816746" y="1444910"/>
            <a:ext cx="3488924" cy="230146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相關照片</a:t>
            </a:r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1</a:t>
            </a:r>
          </a:p>
          <a:p>
            <a:pPr algn="ctr"/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產品設計示意圖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1E8895D-3533-F15F-B065-7C2CAA303277}"/>
              </a:ext>
            </a:extLst>
          </p:cNvPr>
          <p:cNvSpPr/>
          <p:nvPr/>
        </p:nvSpPr>
        <p:spPr>
          <a:xfrm>
            <a:off x="4838333" y="1444910"/>
            <a:ext cx="3488922" cy="230146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相關照片</a:t>
            </a:r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2</a:t>
            </a:r>
          </a:p>
          <a:p>
            <a:pPr algn="ctr"/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產品設計示意圖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8DE4E096-2D65-4C97-BF32-0E5F81892082}"/>
              </a:ext>
            </a:extLst>
          </p:cNvPr>
          <p:cNvSpPr txBox="1">
            <a:spLocks/>
          </p:cNvSpPr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600" dirty="0">
                <a:solidFill>
                  <a:schemeClr val="bg1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（視需求填寫，若不需要可刪除）</a:t>
            </a:r>
            <a:endParaRPr lang="en-US" altLang="zh-TW" sz="1600" dirty="0">
              <a:solidFill>
                <a:schemeClr val="bg1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18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033307A-B872-1B69-18DE-A6A225EDBA3F}"/>
              </a:ext>
            </a:extLst>
          </p:cNvPr>
          <p:cNvSpPr txBox="1">
            <a:spLocks/>
          </p:cNvSpPr>
          <p:nvPr/>
        </p:nvSpPr>
        <p:spPr>
          <a:xfrm>
            <a:off x="5877016" y="588733"/>
            <a:ext cx="3142697" cy="2901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600" dirty="0">
                <a:solidFill>
                  <a:schemeClr val="bg1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（視需求填寫，若不需要可刪除）</a:t>
            </a:r>
            <a:endParaRPr lang="en-US" altLang="zh-TW" sz="1600" dirty="0">
              <a:solidFill>
                <a:schemeClr val="bg1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DE4024-F006-9842-A5C8-8F389365730B}"/>
              </a:ext>
            </a:extLst>
          </p:cNvPr>
          <p:cNvSpPr/>
          <p:nvPr/>
        </p:nvSpPr>
        <p:spPr>
          <a:xfrm>
            <a:off x="532660" y="1331650"/>
            <a:ext cx="8078679" cy="507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可自行設計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新增其他規劃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23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E02093F-0A8E-03B3-DD61-468B79E05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70550"/>
              </p:ext>
            </p:extLst>
          </p:nvPr>
        </p:nvGraphicFramePr>
        <p:xfrm>
          <a:off x="537100" y="1403810"/>
          <a:ext cx="8069799" cy="4511040"/>
        </p:xfrm>
        <a:graphic>
          <a:graphicData uri="http://schemas.openxmlformats.org/drawingml/2006/table">
            <a:tbl>
              <a:tblPr firstRow="1" firstCol="1" bandRow="1"/>
              <a:tblGrid>
                <a:gridCol w="618496">
                  <a:extLst>
                    <a:ext uri="{9D8B030D-6E8A-4147-A177-3AD203B41FA5}">
                      <a16:colId xmlns:a16="http://schemas.microsoft.com/office/drawing/2014/main" val="604435910"/>
                    </a:ext>
                  </a:extLst>
                </a:gridCol>
                <a:gridCol w="1154996">
                  <a:extLst>
                    <a:ext uri="{9D8B030D-6E8A-4147-A177-3AD203B41FA5}">
                      <a16:colId xmlns:a16="http://schemas.microsoft.com/office/drawing/2014/main" val="473132902"/>
                    </a:ext>
                  </a:extLst>
                </a:gridCol>
                <a:gridCol w="1050526">
                  <a:extLst>
                    <a:ext uri="{9D8B030D-6E8A-4147-A177-3AD203B41FA5}">
                      <a16:colId xmlns:a16="http://schemas.microsoft.com/office/drawing/2014/main" val="218685251"/>
                    </a:ext>
                  </a:extLst>
                </a:gridCol>
                <a:gridCol w="781214">
                  <a:extLst>
                    <a:ext uri="{9D8B030D-6E8A-4147-A177-3AD203B41FA5}">
                      <a16:colId xmlns:a16="http://schemas.microsoft.com/office/drawing/2014/main" val="2149571807"/>
                    </a:ext>
                  </a:extLst>
                </a:gridCol>
                <a:gridCol w="207726">
                  <a:extLst>
                    <a:ext uri="{9D8B030D-6E8A-4147-A177-3AD203B41FA5}">
                      <a16:colId xmlns:a16="http://schemas.microsoft.com/office/drawing/2014/main" val="1518617699"/>
                    </a:ext>
                  </a:extLst>
                </a:gridCol>
                <a:gridCol w="278134">
                  <a:extLst>
                    <a:ext uri="{9D8B030D-6E8A-4147-A177-3AD203B41FA5}">
                      <a16:colId xmlns:a16="http://schemas.microsoft.com/office/drawing/2014/main" val="1158716253"/>
                    </a:ext>
                  </a:extLst>
                </a:gridCol>
                <a:gridCol w="263404">
                  <a:extLst>
                    <a:ext uri="{9D8B030D-6E8A-4147-A177-3AD203B41FA5}">
                      <a16:colId xmlns:a16="http://schemas.microsoft.com/office/drawing/2014/main" val="7580618"/>
                    </a:ext>
                  </a:extLst>
                </a:gridCol>
                <a:gridCol w="611007">
                  <a:extLst>
                    <a:ext uri="{9D8B030D-6E8A-4147-A177-3AD203B41FA5}">
                      <a16:colId xmlns:a16="http://schemas.microsoft.com/office/drawing/2014/main" val="514976019"/>
                    </a:ext>
                  </a:extLst>
                </a:gridCol>
                <a:gridCol w="1552148">
                  <a:extLst>
                    <a:ext uri="{9D8B030D-6E8A-4147-A177-3AD203B41FA5}">
                      <a16:colId xmlns:a16="http://schemas.microsoft.com/office/drawing/2014/main" val="2675036200"/>
                    </a:ext>
                  </a:extLst>
                </a:gridCol>
                <a:gridCol w="1552148">
                  <a:extLst>
                    <a:ext uri="{9D8B030D-6E8A-4147-A177-3AD203B41FA5}">
                      <a16:colId xmlns:a16="http://schemas.microsoft.com/office/drawing/2014/main" val="1476629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項次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工作細項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單價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數量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數量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單位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單位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預算總金額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1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前期調查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盤點在地故事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10,000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街角館前期故事調查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98917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展示設置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設計規劃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50,000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展示設計規劃費等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0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展示布置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現場布置、展示架等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6576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民眾參與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體驗活動規劃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5,000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為強化民眾參與互動之體驗活動規劃費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117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體驗活動執行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5,000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體驗活動現場執行，含材料、臨時人力等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747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行銷推廣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設計費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25,000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主視覺、衍伸設計等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35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輸出印刷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海報、摺頁等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844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網路社群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網路社群經營、廣告投放等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66036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r>
                        <a:rPr lang="zh-TW" sz="14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30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管理費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含稅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30,000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012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均可勻支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747994"/>
                  </a:ext>
                </a:extLst>
              </a:tr>
            </a:tbl>
          </a:graphicData>
        </a:graphic>
      </p:graphicFrame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30659790-D34D-4A56-B928-BD2758C42BBC}"/>
              </a:ext>
            </a:extLst>
          </p:cNvPr>
          <p:cNvSpPr txBox="1">
            <a:spLocks/>
          </p:cNvSpPr>
          <p:nvPr/>
        </p:nvSpPr>
        <p:spPr>
          <a:xfrm>
            <a:off x="5344358" y="566750"/>
            <a:ext cx="1571348" cy="487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zh-TW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參考案例</a:t>
            </a:r>
            <a:r>
              <a:rPr lang="en-US" altLang="zh-TW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285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34638FA-7A50-4520-AAE9-0F557F09A070}"/>
              </a:ext>
            </a:extLst>
          </p:cNvPr>
          <p:cNvSpPr txBox="1">
            <a:spLocks/>
          </p:cNvSpPr>
          <p:nvPr/>
        </p:nvSpPr>
        <p:spPr>
          <a:xfrm>
            <a:off x="5344358" y="566750"/>
            <a:ext cx="1571348" cy="487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zh-TW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參考案例</a:t>
            </a:r>
            <a:r>
              <a:rPr lang="en-US" altLang="zh-TW" dirty="0">
                <a:solidFill>
                  <a:schemeClr val="bg1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9484DBA-2B60-E5F2-8719-AC080DE7A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79114"/>
              </p:ext>
            </p:extLst>
          </p:nvPr>
        </p:nvGraphicFramePr>
        <p:xfrm>
          <a:off x="530273" y="1420427"/>
          <a:ext cx="8083454" cy="4794474"/>
        </p:xfrm>
        <a:graphic>
          <a:graphicData uri="http://schemas.openxmlformats.org/drawingml/2006/table">
            <a:tbl>
              <a:tblPr bandRow="1"/>
              <a:tblGrid>
                <a:gridCol w="1218500">
                  <a:extLst>
                    <a:ext uri="{9D8B030D-6E8A-4147-A177-3AD203B41FA5}">
                      <a16:colId xmlns:a16="http://schemas.microsoft.com/office/drawing/2014/main" val="2081854559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1925580105"/>
                    </a:ext>
                  </a:extLst>
                </a:gridCol>
                <a:gridCol w="747816">
                  <a:extLst>
                    <a:ext uri="{9D8B030D-6E8A-4147-A177-3AD203B41FA5}">
                      <a16:colId xmlns:a16="http://schemas.microsoft.com/office/drawing/2014/main" val="1575408347"/>
                    </a:ext>
                  </a:extLst>
                </a:gridCol>
                <a:gridCol w="748696">
                  <a:extLst>
                    <a:ext uri="{9D8B030D-6E8A-4147-A177-3AD203B41FA5}">
                      <a16:colId xmlns:a16="http://schemas.microsoft.com/office/drawing/2014/main" val="4183267168"/>
                    </a:ext>
                  </a:extLst>
                </a:gridCol>
                <a:gridCol w="748696">
                  <a:extLst>
                    <a:ext uri="{9D8B030D-6E8A-4147-A177-3AD203B41FA5}">
                      <a16:colId xmlns:a16="http://schemas.microsoft.com/office/drawing/2014/main" val="3916312312"/>
                    </a:ext>
                  </a:extLst>
                </a:gridCol>
                <a:gridCol w="872746">
                  <a:extLst>
                    <a:ext uri="{9D8B030D-6E8A-4147-A177-3AD203B41FA5}">
                      <a16:colId xmlns:a16="http://schemas.microsoft.com/office/drawing/2014/main" val="3113426569"/>
                    </a:ext>
                  </a:extLst>
                </a:gridCol>
                <a:gridCol w="872746">
                  <a:extLst>
                    <a:ext uri="{9D8B030D-6E8A-4147-A177-3AD203B41FA5}">
                      <a16:colId xmlns:a16="http://schemas.microsoft.com/office/drawing/2014/main" val="323147593"/>
                    </a:ext>
                  </a:extLst>
                </a:gridCol>
                <a:gridCol w="1871300">
                  <a:extLst>
                    <a:ext uri="{9D8B030D-6E8A-4147-A177-3AD203B41FA5}">
                      <a16:colId xmlns:a16="http://schemas.microsoft.com/office/drawing/2014/main" val="2635121975"/>
                    </a:ext>
                  </a:extLst>
                </a:gridCol>
              </a:tblGrid>
              <a:tr h="639263"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工作項目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簽約日起至七月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八月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九月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十月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十一月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十二月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說明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00040"/>
                  </a:ext>
                </a:extLst>
              </a:tr>
              <a:tr h="639263">
                <a:tc>
                  <a:txBody>
                    <a:bodyPr/>
                    <a:lstStyle/>
                    <a:p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前期規劃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在地故事調查與彙整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59126"/>
                  </a:ext>
                </a:extLst>
              </a:tr>
              <a:tr h="958895">
                <a:tc>
                  <a:txBody>
                    <a:bodyPr/>
                    <a:lstStyle/>
                    <a:p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成果規劃與設計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與專業設計團隊討論規畫為一般民眾可參與體驗之模式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59190"/>
                  </a:ext>
                </a:extLst>
              </a:tr>
              <a:tr h="639263"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展示優化與執行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街角館現場空間展示優化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70188"/>
                  </a:ext>
                </a:extLst>
              </a:tr>
              <a:tr h="639263"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計畫宣傳與推廣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透過媒體平台進行不間斷的宣傳推廣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11046"/>
                  </a:ext>
                </a:extLst>
              </a:tr>
              <a:tr h="958895"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成果發表與結案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配合機關辦理響應串聯活動，並完成結案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47571"/>
                  </a:ext>
                </a:extLst>
              </a:tr>
              <a:tr h="319632">
                <a:tc gridSpan="8"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（表格內為參考文字，請於填表時刪除；可依實際需求增減）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9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9699B4F-E60A-6A2A-336F-80EA47210646}"/>
              </a:ext>
            </a:extLst>
          </p:cNvPr>
          <p:cNvSpPr/>
          <p:nvPr/>
        </p:nvSpPr>
        <p:spPr>
          <a:xfrm>
            <a:off x="532660" y="1449679"/>
            <a:ext cx="8096435" cy="477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可自行設計新增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強化計畫說明</a:t>
            </a:r>
          </a:p>
        </p:txBody>
      </p:sp>
    </p:spTree>
    <p:extLst>
      <p:ext uri="{BB962C8B-B14F-4D97-AF65-F5344CB8AC3E}">
        <p14:creationId xmlns:p14="http://schemas.microsoft.com/office/powerpoint/2010/main" val="185189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92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492103E-DAD7-7AEC-7CAF-ACC810170D60}"/>
              </a:ext>
            </a:extLst>
          </p:cNvPr>
          <p:cNvSpPr/>
          <p:nvPr/>
        </p:nvSpPr>
        <p:spPr>
          <a:xfrm>
            <a:off x="639192" y="1438183"/>
            <a:ext cx="4918229" cy="483728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店家故事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歷史脈絡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建築特色等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823CEE4-95C0-1D59-BAF1-42857D31EC51}"/>
              </a:ext>
            </a:extLst>
          </p:cNvPr>
          <p:cNvGrpSpPr/>
          <p:nvPr/>
        </p:nvGrpSpPr>
        <p:grpSpPr>
          <a:xfrm>
            <a:off x="5965798" y="1573966"/>
            <a:ext cx="2672178" cy="4375708"/>
            <a:chOff x="6747640" y="1798819"/>
            <a:chExt cx="1973964" cy="4152351"/>
          </a:xfrm>
          <a:noFill/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2575F74-FBFF-D04C-113F-D7A322A21165}"/>
                </a:ext>
              </a:extLst>
            </p:cNvPr>
            <p:cNvSpPr/>
            <p:nvPr/>
          </p:nvSpPr>
          <p:spPr>
            <a:xfrm>
              <a:off x="6747640" y="1798819"/>
              <a:ext cx="1973964" cy="1850909"/>
            </a:xfrm>
            <a:prstGeom prst="rect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  <a:endPara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1C46D8A-C169-9719-1F59-4FDA7F783104}"/>
                </a:ext>
              </a:extLst>
            </p:cNvPr>
            <p:cNvSpPr/>
            <p:nvPr/>
          </p:nvSpPr>
          <p:spPr>
            <a:xfrm>
              <a:off x="6747640" y="4100261"/>
              <a:ext cx="1973964" cy="1850909"/>
            </a:xfrm>
            <a:prstGeom prst="rect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  <a:endPara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95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AB50701-78E1-9825-528E-D469447F6D1D}"/>
              </a:ext>
            </a:extLst>
          </p:cNvPr>
          <p:cNvSpPr/>
          <p:nvPr/>
        </p:nvSpPr>
        <p:spPr>
          <a:xfrm>
            <a:off x="695173" y="1402672"/>
            <a:ext cx="4862248" cy="488166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經營內容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參觀體驗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已連結資源 等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若為</a:t>
            </a:r>
            <a:r>
              <a:rPr lang="en-US" altLang="zh-TW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112</a:t>
            </a:r>
            <a:r>
              <a:rPr lang="zh-TW" altLang="en-US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年若為曾獲</a:t>
            </a:r>
            <a:r>
              <a:rPr lang="en-US" altLang="zh-TW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112</a:t>
            </a:r>
            <a:r>
              <a:rPr lang="zh-TW" altLang="en-US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年街角館補助者，需補充說明</a:t>
            </a:r>
            <a:r>
              <a:rPr lang="en-US" altLang="zh-TW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112</a:t>
            </a:r>
            <a:r>
              <a:rPr lang="zh-TW" altLang="en-US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年獲補助執行成效</a:t>
            </a:r>
            <a:r>
              <a:rPr lang="en-US" altLang="zh-TW" sz="2000" dirty="0">
                <a:solidFill>
                  <a:srgbClr val="FF0000"/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7707E72-FD37-D70C-92EF-BBF8A98F5FAD}"/>
              </a:ext>
            </a:extLst>
          </p:cNvPr>
          <p:cNvGrpSpPr/>
          <p:nvPr/>
        </p:nvGrpSpPr>
        <p:grpSpPr>
          <a:xfrm>
            <a:off x="5983549" y="1573966"/>
            <a:ext cx="2654424" cy="4344821"/>
            <a:chOff x="6747639" y="1798818"/>
            <a:chExt cx="2051586" cy="4123041"/>
          </a:xfrm>
          <a:noFill/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3F8D970-0868-9BDC-DD95-7D2005639789}"/>
                </a:ext>
              </a:extLst>
            </p:cNvPr>
            <p:cNvSpPr/>
            <p:nvPr/>
          </p:nvSpPr>
          <p:spPr>
            <a:xfrm>
              <a:off x="6747640" y="1798818"/>
              <a:ext cx="2051585" cy="1842483"/>
            </a:xfrm>
            <a:prstGeom prst="rect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  <a:endPara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1AC144-8C9E-8E5E-A775-163F9C9139EE}"/>
                </a:ext>
              </a:extLst>
            </p:cNvPr>
            <p:cNvSpPr/>
            <p:nvPr/>
          </p:nvSpPr>
          <p:spPr>
            <a:xfrm>
              <a:off x="6747639" y="4079376"/>
              <a:ext cx="2051585" cy="1842483"/>
            </a:xfrm>
            <a:prstGeom prst="rect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  <a:endPara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0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8719335-E793-EC1D-55F8-EE5E99164948}"/>
              </a:ext>
            </a:extLst>
          </p:cNvPr>
          <p:cNvSpPr/>
          <p:nvPr/>
        </p:nvSpPr>
        <p:spPr>
          <a:xfrm>
            <a:off x="624459" y="1360903"/>
            <a:ext cx="4941840" cy="227442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我心中的二通生活圈是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……</a:t>
            </a: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A138B3A-AAB3-A204-C34D-5A74CF0CF61B}"/>
              </a:ext>
            </a:extLst>
          </p:cNvPr>
          <p:cNvGrpSpPr/>
          <p:nvPr/>
        </p:nvGrpSpPr>
        <p:grpSpPr>
          <a:xfrm>
            <a:off x="5965795" y="1529579"/>
            <a:ext cx="2689934" cy="4711423"/>
            <a:chOff x="6747639" y="1798819"/>
            <a:chExt cx="2051586" cy="4428428"/>
          </a:xfrm>
          <a:noFill/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7CABF74-95D0-1373-0ABD-046BAA8B9FFC}"/>
                </a:ext>
              </a:extLst>
            </p:cNvPr>
            <p:cNvSpPr/>
            <p:nvPr/>
          </p:nvSpPr>
          <p:spPr>
            <a:xfrm>
              <a:off x="6747640" y="1798819"/>
              <a:ext cx="2051585" cy="1802466"/>
            </a:xfrm>
            <a:prstGeom prst="rect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  <a:endPara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9B6B7B1-AE8E-367D-F69F-E4F97E3CE383}"/>
                </a:ext>
              </a:extLst>
            </p:cNvPr>
            <p:cNvSpPr/>
            <p:nvPr/>
          </p:nvSpPr>
          <p:spPr>
            <a:xfrm>
              <a:off x="6747639" y="4424780"/>
              <a:ext cx="2051585" cy="1802467"/>
            </a:xfrm>
            <a:prstGeom prst="rect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  <a:endPara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A1F4652-BB5F-0285-E8D7-181F8A828FFE}"/>
              </a:ext>
            </a:extLst>
          </p:cNvPr>
          <p:cNvSpPr/>
          <p:nvPr/>
        </p:nvSpPr>
        <p:spPr>
          <a:xfrm>
            <a:off x="624459" y="4117404"/>
            <a:ext cx="4941840" cy="227442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為什麼是我個人或我們團隊提案？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之於二通生活圈有甚麼無可取代性？</a:t>
            </a:r>
          </a:p>
        </p:txBody>
      </p:sp>
    </p:spTree>
    <p:extLst>
      <p:ext uri="{BB962C8B-B14F-4D97-AF65-F5344CB8AC3E}">
        <p14:creationId xmlns:p14="http://schemas.microsoft.com/office/powerpoint/2010/main" val="20585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CD52C-BE62-C117-8A7C-47BABAE4E9E9}"/>
              </a:ext>
            </a:extLst>
          </p:cNvPr>
          <p:cNvSpPr txBox="1">
            <a:spLocks/>
          </p:cNvSpPr>
          <p:nvPr/>
        </p:nvSpPr>
        <p:spPr>
          <a:xfrm>
            <a:off x="491355" y="1364030"/>
            <a:ext cx="8122877" cy="487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街角館計畫名稱</a:t>
            </a:r>
            <a:endParaRPr lang="en-US" altLang="zh-TW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185F80-139D-5841-CD82-44301A9C5108}"/>
              </a:ext>
            </a:extLst>
          </p:cNvPr>
          <p:cNvSpPr/>
          <p:nvPr/>
        </p:nvSpPr>
        <p:spPr>
          <a:xfrm>
            <a:off x="4492098" y="106532"/>
            <a:ext cx="3968321" cy="106026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策劃主軸 </a:t>
            </a:r>
            <a:r>
              <a:rPr lang="en-US" altLang="zh-TW" sz="1200" dirty="0">
                <a:solidFill>
                  <a:srgbClr val="FF0000"/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三選一</a:t>
            </a:r>
            <a:r>
              <a:rPr lang="en-US" altLang="zh-TW" sz="1200" dirty="0">
                <a:solidFill>
                  <a:srgbClr val="FF0000"/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)</a:t>
            </a:r>
            <a:endParaRPr lang="zh-TW" altLang="en-US" sz="1200" dirty="0">
              <a:solidFill>
                <a:srgbClr val="FF0000"/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申請項目  </a:t>
            </a:r>
            <a:r>
              <a:rPr lang="zh-TW" altLang="en-US" sz="1200" dirty="0">
                <a:solidFill>
                  <a:srgbClr val="FF0000"/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必選｜展示規劃設置</a:t>
            </a:r>
            <a:endParaRPr lang="en-US" altLang="zh-TW" sz="1200" dirty="0">
              <a:solidFill>
                <a:srgbClr val="FF0000"/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可複選｜梳理在地故事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 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教育推廣活動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 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區域資源整合 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           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機關活動串聯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文創產品設計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 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其他           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194A51E-F486-57C4-E047-71F8D30C9B72}"/>
              </a:ext>
            </a:extLst>
          </p:cNvPr>
          <p:cNvSpPr txBox="1">
            <a:spLocks/>
          </p:cNvSpPr>
          <p:nvPr/>
        </p:nvSpPr>
        <p:spPr>
          <a:xfrm>
            <a:off x="491355" y="4199662"/>
            <a:ext cx="2598072" cy="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執行項目一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3439F3-D034-11DA-4447-4E3FA3B35135}"/>
              </a:ext>
            </a:extLst>
          </p:cNvPr>
          <p:cNvSpPr/>
          <p:nvPr/>
        </p:nvSpPr>
        <p:spPr>
          <a:xfrm>
            <a:off x="491357" y="4594134"/>
            <a:ext cx="2598072" cy="187109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執行目標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27E4C2CD-1857-DEA7-6705-DEDE8A0F71A4}"/>
              </a:ext>
            </a:extLst>
          </p:cNvPr>
          <p:cNvSpPr txBox="1">
            <a:spLocks/>
          </p:cNvSpPr>
          <p:nvPr/>
        </p:nvSpPr>
        <p:spPr>
          <a:xfrm>
            <a:off x="3272957" y="4197766"/>
            <a:ext cx="2559667" cy="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執行項目二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94B6EB44-E3D5-481A-7277-F354696BBF0A}"/>
              </a:ext>
            </a:extLst>
          </p:cNvPr>
          <p:cNvSpPr txBox="1">
            <a:spLocks/>
          </p:cNvSpPr>
          <p:nvPr/>
        </p:nvSpPr>
        <p:spPr>
          <a:xfrm>
            <a:off x="6054566" y="4197766"/>
            <a:ext cx="2559667" cy="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執行項目三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4CA4A4B-8BC2-537D-FD76-EED8C4ABC326}"/>
              </a:ext>
            </a:extLst>
          </p:cNvPr>
          <p:cNvSpPr/>
          <p:nvPr/>
        </p:nvSpPr>
        <p:spPr>
          <a:xfrm>
            <a:off x="3272961" y="4592238"/>
            <a:ext cx="2559668" cy="187109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執行目標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5D837D8-5347-AFB0-B4B9-1DEE84E19152}"/>
              </a:ext>
            </a:extLst>
          </p:cNvPr>
          <p:cNvSpPr/>
          <p:nvPr/>
        </p:nvSpPr>
        <p:spPr>
          <a:xfrm>
            <a:off x="6054567" y="4594134"/>
            <a:ext cx="2559669" cy="187109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執行目標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593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E7CE62D-DEFA-B225-E615-8BA3DD20CCF5}"/>
              </a:ext>
            </a:extLst>
          </p:cNvPr>
          <p:cNvSpPr/>
          <p:nvPr/>
        </p:nvSpPr>
        <p:spPr>
          <a:xfrm>
            <a:off x="816746" y="1500324"/>
            <a:ext cx="3293615" cy="2476871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須優化空間現況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128A519-E38D-475F-B38E-262C76CEE2A0}"/>
              </a:ext>
            </a:extLst>
          </p:cNvPr>
          <p:cNvSpPr/>
          <p:nvPr/>
        </p:nvSpPr>
        <p:spPr>
          <a:xfrm>
            <a:off x="5033641" y="1500325"/>
            <a:ext cx="3293613" cy="247686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展示優化示意圖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153D3C-370B-57D9-78F0-87C9C1D24CB2}"/>
              </a:ext>
            </a:extLst>
          </p:cNvPr>
          <p:cNvSpPr/>
          <p:nvPr/>
        </p:nvSpPr>
        <p:spPr>
          <a:xfrm>
            <a:off x="634753" y="4674399"/>
            <a:ext cx="7874493" cy="166588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展示規劃設計說明</a:t>
            </a: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CAB1D312-25E5-4AA4-1938-BA2C5F53F437}"/>
              </a:ext>
            </a:extLst>
          </p:cNvPr>
          <p:cNvSpPr txBox="1">
            <a:spLocks/>
          </p:cNvSpPr>
          <p:nvPr/>
        </p:nvSpPr>
        <p:spPr>
          <a:xfrm>
            <a:off x="5769141" y="517712"/>
            <a:ext cx="1573162" cy="487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1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（必填）</a:t>
            </a:r>
            <a:endParaRPr lang="en-US" altLang="zh-TW" dirty="0">
              <a:solidFill>
                <a:schemeClr val="bg1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478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84745D4-5A38-3167-7BE8-624186B294E5}"/>
              </a:ext>
            </a:extLst>
          </p:cNvPr>
          <p:cNvSpPr/>
          <p:nvPr/>
        </p:nvSpPr>
        <p:spPr>
          <a:xfrm>
            <a:off x="695173" y="1486291"/>
            <a:ext cx="4800105" cy="477347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-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訪談在地耆老與家中長輩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-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文字攝影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動態影像紀錄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-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文字資料數位化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C9340B3B-315C-73C7-0EF3-C8A72EBDC02A}"/>
              </a:ext>
            </a:extLst>
          </p:cNvPr>
          <p:cNvGrpSpPr/>
          <p:nvPr/>
        </p:nvGrpSpPr>
        <p:grpSpPr>
          <a:xfrm>
            <a:off x="5965795" y="1573966"/>
            <a:ext cx="2672178" cy="4344824"/>
            <a:chOff x="6747639" y="1798818"/>
            <a:chExt cx="2051586" cy="4123043"/>
          </a:xfrm>
          <a:noFill/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CCC2274-C79D-6861-A312-AC08F2D72544}"/>
                </a:ext>
              </a:extLst>
            </p:cNvPr>
            <p:cNvSpPr/>
            <p:nvPr/>
          </p:nvSpPr>
          <p:spPr>
            <a:xfrm>
              <a:off x="6747640" y="1798818"/>
              <a:ext cx="2051585" cy="1842483"/>
            </a:xfrm>
            <a:prstGeom prst="rect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</a:p>
            <a:p>
              <a:pPr algn="ctr"/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店家歷史照片</a:t>
              </a:r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或相關示意圖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6429921-4B2E-4B57-2895-4F4E34BE4978}"/>
                </a:ext>
              </a:extLst>
            </p:cNvPr>
            <p:cNvSpPr/>
            <p:nvPr/>
          </p:nvSpPr>
          <p:spPr>
            <a:xfrm>
              <a:off x="6747639" y="4079377"/>
              <a:ext cx="2051585" cy="1842484"/>
            </a:xfrm>
            <a:prstGeom prst="rect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2</a:t>
              </a:r>
            </a:p>
            <a:p>
              <a:pPr algn="ctr"/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店家歷史照片</a:t>
              </a:r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或相關示意圖</a:t>
              </a:r>
            </a:p>
          </p:txBody>
        </p:sp>
      </p:grp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0571E296-5016-4033-95F8-4B1D75E28398}"/>
              </a:ext>
            </a:extLst>
          </p:cNvPr>
          <p:cNvSpPr txBox="1">
            <a:spLocks/>
          </p:cNvSpPr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600" dirty="0">
                <a:solidFill>
                  <a:schemeClr val="bg1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（視需求填寫，若不需要可刪除）</a:t>
            </a:r>
            <a:endParaRPr lang="en-US" altLang="zh-TW" sz="1600" dirty="0">
              <a:solidFill>
                <a:schemeClr val="bg1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91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954078CB-A2D5-4292-E25B-A34FCDA5FEFD}"/>
              </a:ext>
            </a:extLst>
          </p:cNvPr>
          <p:cNvGrpSpPr/>
          <p:nvPr/>
        </p:nvGrpSpPr>
        <p:grpSpPr>
          <a:xfrm>
            <a:off x="5983551" y="1260629"/>
            <a:ext cx="2672178" cy="4696288"/>
            <a:chOff x="6747639" y="1798818"/>
            <a:chExt cx="2051586" cy="40410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DEAFE5D-FDF9-DF42-D037-41C49B172DE5}"/>
                </a:ext>
              </a:extLst>
            </p:cNvPr>
            <p:cNvSpPr/>
            <p:nvPr/>
          </p:nvSpPr>
          <p:spPr>
            <a:xfrm>
              <a:off x="6747640" y="1798818"/>
              <a:ext cx="2051585" cy="1802791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1</a:t>
              </a:r>
            </a:p>
            <a:p>
              <a:pPr algn="ctr"/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過往執行參考照</a:t>
              </a:r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或規劃示意圖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6C4C9D2-6728-4A19-78EE-F7DEC647FE8E}"/>
                </a:ext>
              </a:extLst>
            </p:cNvPr>
            <p:cNvSpPr/>
            <p:nvPr/>
          </p:nvSpPr>
          <p:spPr>
            <a:xfrm>
              <a:off x="6747639" y="4037029"/>
              <a:ext cx="2051585" cy="1802791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相關照片</a:t>
              </a:r>
              <a:r>
                <a:rPr lang="en-US" altLang="zh-TW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2</a:t>
              </a:r>
            </a:p>
            <a:p>
              <a:pPr algn="ctr"/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過往執行參考照</a:t>
              </a:r>
              <a:endPara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1">
                      <a:lumMod val="85000"/>
                    </a:schemeClr>
                  </a:solidFill>
                  <a:latin typeface="華康儷宋 Std W3" panose="02020300000000000000" pitchFamily="18" charset="-120"/>
                  <a:ea typeface="華康儷宋 Std W3" panose="02020300000000000000" pitchFamily="18" charset="-120"/>
                </a:rPr>
                <a:t>或規劃示意圖</a:t>
              </a:r>
            </a:p>
          </p:txBody>
        </p:sp>
      </p:grp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ACA3B5F-B69C-4C9F-B581-3F9D45D114CD}"/>
              </a:ext>
            </a:extLst>
          </p:cNvPr>
          <p:cNvSpPr txBox="1">
            <a:spLocks/>
          </p:cNvSpPr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600" dirty="0">
                <a:solidFill>
                  <a:schemeClr val="bg1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（視需求填寫，若不需要可刪除）</a:t>
            </a:r>
            <a:endParaRPr lang="en-US" altLang="zh-TW" sz="1600" dirty="0">
              <a:solidFill>
                <a:schemeClr val="bg1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09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22B8490-8973-0E13-C53A-39BA8BE8EB37}"/>
              </a:ext>
            </a:extLst>
          </p:cNvPr>
          <p:cNvSpPr/>
          <p:nvPr/>
        </p:nvSpPr>
        <p:spPr>
          <a:xfrm>
            <a:off x="668848" y="4561073"/>
            <a:ext cx="7818204" cy="178646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合作對象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合作內容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目標願景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BE9037-F493-88F6-7070-144735B4E090}"/>
              </a:ext>
            </a:extLst>
          </p:cNvPr>
          <p:cNvSpPr/>
          <p:nvPr/>
        </p:nvSpPr>
        <p:spPr>
          <a:xfrm>
            <a:off x="816745" y="1444910"/>
            <a:ext cx="3497803" cy="231034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相關照片</a:t>
            </a:r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1</a:t>
            </a:r>
          </a:p>
          <a:p>
            <a:pPr algn="ctr"/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過往執行參考照</a:t>
            </a:r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或規劃示意圖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9E7AB7-01E0-3B11-E90B-93DB9BDC25AF}"/>
              </a:ext>
            </a:extLst>
          </p:cNvPr>
          <p:cNvSpPr/>
          <p:nvPr/>
        </p:nvSpPr>
        <p:spPr>
          <a:xfrm>
            <a:off x="4829454" y="1444910"/>
            <a:ext cx="3497801" cy="231034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相關照片</a:t>
            </a:r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2</a:t>
            </a:r>
          </a:p>
          <a:p>
            <a:pPr algn="ctr"/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過往執行參考照</a:t>
            </a:r>
            <a:endParaRPr lang="en-US" altLang="zh-TW" sz="2000" dirty="0">
              <a:solidFill>
                <a:schemeClr val="bg1">
                  <a:lumMod val="85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bg1">
                    <a:lumMod val="85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或規劃示意圖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3131349C-9B19-4A76-A0E4-6FE9A4B640EE}"/>
              </a:ext>
            </a:extLst>
          </p:cNvPr>
          <p:cNvSpPr txBox="1">
            <a:spLocks/>
          </p:cNvSpPr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600" dirty="0">
                <a:solidFill>
                  <a:schemeClr val="bg1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（視需求填寫，若不需要可刪除）</a:t>
            </a:r>
            <a:endParaRPr lang="en-US" altLang="zh-TW" sz="1600" dirty="0">
              <a:solidFill>
                <a:schemeClr val="bg1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14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248</TotalTime>
  <Words>714</Words>
  <Application>Microsoft Office PowerPoint</Application>
  <PresentationFormat>如螢幕大小 (4:3)</PresentationFormat>
  <Paragraphs>221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華康儷宋 Std W3</vt:lpstr>
      <vt:lpstr>華康儷宋 Std W5</vt:lpstr>
      <vt:lpstr>華康儷宋 Std W7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Big Head</dc:creator>
  <cp:lastModifiedBy>user</cp:lastModifiedBy>
  <cp:revision>69</cp:revision>
  <dcterms:created xsi:type="dcterms:W3CDTF">2024-04-26T04:46:56Z</dcterms:created>
  <dcterms:modified xsi:type="dcterms:W3CDTF">2024-05-17T02:06:46Z</dcterms:modified>
</cp:coreProperties>
</file>